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5" r:id="rId2"/>
    <p:sldId id="376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265" r:id="rId18"/>
    <p:sldId id="372" r:id="rId19"/>
    <p:sldId id="267" r:id="rId20"/>
    <p:sldId id="373" r:id="rId21"/>
    <p:sldId id="391" r:id="rId22"/>
    <p:sldId id="358" r:id="rId23"/>
    <p:sldId id="268" r:id="rId24"/>
    <p:sldId id="357" r:id="rId25"/>
    <p:sldId id="325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FA"/>
    <a:srgbClr val="012F4A"/>
    <a:srgbClr val="B4DFED"/>
    <a:srgbClr val="00153E"/>
    <a:srgbClr val="136A36"/>
    <a:srgbClr val="94C475"/>
    <a:srgbClr val="3D5822"/>
    <a:srgbClr val="00A547"/>
    <a:srgbClr val="70B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ema til typografi 2 - Markering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yst layout 3 - Markerin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ema til typografi 1 - Marker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llemlayout 4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Mørkt layout 1 - Markerin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llemlayout 3 - Marker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B7381-7249-445C-A18B-B5100CBB5C3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1BD084-3CAD-494E-8667-25A293632F1B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Hård konkurrence om opmærksomhed</a:t>
          </a:r>
        </a:p>
      </dgm:t>
    </dgm:pt>
    <dgm:pt modelId="{B5418090-4056-4BE0-9539-21CA2C0AA541}" type="parTrans" cxnId="{63B3ADB1-634B-4701-8D97-3A5B9F55E178}">
      <dgm:prSet/>
      <dgm:spPr/>
      <dgm:t>
        <a:bodyPr/>
        <a:lstStyle/>
        <a:p>
          <a:endParaRPr lang="en-US"/>
        </a:p>
      </dgm:t>
    </dgm:pt>
    <dgm:pt modelId="{7A8E0F86-BF84-4E12-A4C4-5C9F826A28EF}" type="sibTrans" cxnId="{63B3ADB1-634B-4701-8D97-3A5B9F55E178}">
      <dgm:prSet/>
      <dgm:spPr/>
      <dgm:t>
        <a:bodyPr/>
        <a:lstStyle/>
        <a:p>
          <a:endParaRPr lang="en-US"/>
        </a:p>
      </dgm:t>
    </dgm:pt>
    <dgm:pt modelId="{402D911D-5AE7-47AF-A437-F224D0B1D1D0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Presset økonomi</a:t>
          </a:r>
        </a:p>
      </dgm:t>
    </dgm:pt>
    <dgm:pt modelId="{0400EE08-A690-47BD-9272-172B873BCD9C}" type="parTrans" cxnId="{CB84EC8D-2EBA-42C8-A848-D954F0FE6F37}">
      <dgm:prSet/>
      <dgm:spPr/>
      <dgm:t>
        <a:bodyPr/>
        <a:lstStyle/>
        <a:p>
          <a:endParaRPr lang="en-US"/>
        </a:p>
      </dgm:t>
    </dgm:pt>
    <dgm:pt modelId="{1D0A8C1A-F295-4DE7-89F8-5343E5D941D2}" type="sibTrans" cxnId="{CB84EC8D-2EBA-42C8-A848-D954F0FE6F37}">
      <dgm:prSet/>
      <dgm:spPr/>
      <dgm:t>
        <a:bodyPr/>
        <a:lstStyle/>
        <a:p>
          <a:endParaRPr lang="en-US"/>
        </a:p>
      </dgm:t>
    </dgm:pt>
    <dgm:pt modelId="{95AFDE5E-9AFA-4AC0-A634-ACE918AB2FD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 barlow light"/>
            </a:rPr>
            <a:t>Reduktion i offentlige tilskud</a:t>
          </a:r>
        </a:p>
      </dgm:t>
    </dgm:pt>
    <dgm:pt modelId="{72200D4E-0C0D-41E9-BEB5-C09526BACADD}" type="parTrans" cxnId="{A1EFCADD-625C-4813-B421-05FF79E644B7}">
      <dgm:prSet/>
      <dgm:spPr/>
      <dgm:t>
        <a:bodyPr/>
        <a:lstStyle/>
        <a:p>
          <a:endParaRPr lang="en-US"/>
        </a:p>
      </dgm:t>
    </dgm:pt>
    <dgm:pt modelId="{41671481-B2CE-4A8D-BE1D-70EB724EEE95}" type="sibTrans" cxnId="{A1EFCADD-625C-4813-B421-05FF79E644B7}">
      <dgm:prSet/>
      <dgm:spPr/>
      <dgm:t>
        <a:bodyPr/>
        <a:lstStyle/>
        <a:p>
          <a:endParaRPr lang="en-US"/>
        </a:p>
      </dgm:t>
    </dgm:pt>
    <dgm:pt modelId="{A97630A1-772F-4D28-ABA3-F572085BAF23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Økonomisk model er ikke bæredygtig</a:t>
          </a:r>
        </a:p>
      </dgm:t>
    </dgm:pt>
    <dgm:pt modelId="{A4A1FC65-7C7C-4F34-9CE7-9DB5834B8CE7}" type="parTrans" cxnId="{80199EC6-AC4A-4D6F-8B54-50823AAF64F8}">
      <dgm:prSet/>
      <dgm:spPr/>
      <dgm:t>
        <a:bodyPr/>
        <a:lstStyle/>
        <a:p>
          <a:endParaRPr lang="en-US"/>
        </a:p>
      </dgm:t>
    </dgm:pt>
    <dgm:pt modelId="{89A382E3-205B-44FA-BBAF-E2BF0526FC4B}" type="sibTrans" cxnId="{80199EC6-AC4A-4D6F-8B54-50823AAF64F8}">
      <dgm:prSet/>
      <dgm:spPr/>
      <dgm:t>
        <a:bodyPr/>
        <a:lstStyle/>
        <a:p>
          <a:endParaRPr lang="en-US"/>
        </a:p>
      </dgm:t>
    </dgm:pt>
    <dgm:pt modelId="{3F484D6A-407C-4B6E-897C-558FC8987A0D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Stigende krav til hestevel-færd</a:t>
          </a:r>
        </a:p>
      </dgm:t>
    </dgm:pt>
    <dgm:pt modelId="{826DCE0F-DABF-46E9-A7FC-50D688FDB1DC}" type="parTrans" cxnId="{E160DC6B-6D12-4AAD-9EA8-78DE99FE7A5C}">
      <dgm:prSet/>
      <dgm:spPr/>
      <dgm:t>
        <a:bodyPr/>
        <a:lstStyle/>
        <a:p>
          <a:endParaRPr lang="en-US"/>
        </a:p>
      </dgm:t>
    </dgm:pt>
    <dgm:pt modelId="{93562A59-8F46-4B2F-B7FC-5764D7F7C3DF}" type="sibTrans" cxnId="{E160DC6B-6D12-4AAD-9EA8-78DE99FE7A5C}">
      <dgm:prSet/>
      <dgm:spPr/>
      <dgm:t>
        <a:bodyPr/>
        <a:lstStyle/>
        <a:p>
          <a:endParaRPr lang="en-US"/>
        </a:p>
      </dgm:t>
    </dgm:pt>
    <dgm:pt modelId="{C259E6E5-D5B7-4C14-9612-393A0390813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Truende fald i antal aktive og hesteejere</a:t>
          </a:r>
        </a:p>
      </dgm:t>
    </dgm:pt>
    <dgm:pt modelId="{F409AB32-C199-4872-AB1F-4F92CB20C9B5}" type="parTrans" cxnId="{747B1379-BD92-40F2-9619-91A1FF78293C}">
      <dgm:prSet/>
      <dgm:spPr/>
      <dgm:t>
        <a:bodyPr/>
        <a:lstStyle/>
        <a:p>
          <a:endParaRPr lang="en-US"/>
        </a:p>
      </dgm:t>
    </dgm:pt>
    <dgm:pt modelId="{4DFDF5F0-A681-49AB-8841-522EC6646385}" type="sibTrans" cxnId="{747B1379-BD92-40F2-9619-91A1FF78293C}">
      <dgm:prSet/>
      <dgm:spPr/>
      <dgm:t>
        <a:bodyPr/>
        <a:lstStyle/>
        <a:p>
          <a:endParaRPr lang="en-US"/>
        </a:p>
      </dgm:t>
    </dgm:pt>
    <dgm:pt modelId="{A10E9327-A589-4935-96BD-E8838EEB19CA}">
      <dgm:prSet custT="1"/>
      <dgm:spPr>
        <a:solidFill>
          <a:srgbClr val="E0EFFA"/>
        </a:solidFill>
      </dgm:spPr>
      <dgm:t>
        <a:bodyPr/>
        <a:lstStyle/>
        <a:p>
          <a:endParaRPr lang="da-DK" sz="1000" b="0" i="0" dirty="0">
            <a:solidFill>
              <a:srgbClr val="00153E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da-DK" sz="1000" b="0" i="0" dirty="0" err="1">
              <a:solidFill>
                <a:srgbClr val="00153E"/>
              </a:solidFill>
              <a:latin typeface="Barlow Light" panose="00000400000000000000" pitchFamily="2" charset="0"/>
            </a:rPr>
            <a:t>Mgl</a:t>
          </a:r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. kræfter til at konkurrere om opmærksomhed</a:t>
          </a:r>
        </a:p>
        <a:p>
          <a:endParaRPr lang="da-DK" sz="1000" b="0" i="0" dirty="0">
            <a:solidFill>
              <a:srgbClr val="00153E"/>
            </a:solidFill>
          </a:endParaRPr>
        </a:p>
      </dgm:t>
    </dgm:pt>
    <dgm:pt modelId="{9F045BCC-3812-452B-B9B1-F35CDC4162E7}" type="parTrans" cxnId="{29AF5D43-1D2D-4C38-BC1D-D0B28872DAF1}">
      <dgm:prSet/>
      <dgm:spPr/>
      <dgm:t>
        <a:bodyPr/>
        <a:lstStyle/>
        <a:p>
          <a:endParaRPr lang="da-DK"/>
        </a:p>
      </dgm:t>
    </dgm:pt>
    <dgm:pt modelId="{6F149D14-AFA4-4345-B13A-76B55A6BBF0B}" type="sibTrans" cxnId="{29AF5D43-1D2D-4C38-BC1D-D0B28872DAF1}">
      <dgm:prSet/>
      <dgm:spPr/>
      <dgm:t>
        <a:bodyPr/>
        <a:lstStyle/>
        <a:p>
          <a:endParaRPr lang="da-DK"/>
        </a:p>
      </dgm:t>
    </dgm:pt>
    <dgm:pt modelId="{36E1B66C-658D-436C-8A76-DD02A91D7464}" type="pres">
      <dgm:prSet presAssocID="{E1AB7381-7249-445C-A18B-B5100CBB5C3D}" presName="cycle" presStyleCnt="0">
        <dgm:presLayoutVars>
          <dgm:dir/>
          <dgm:resizeHandles val="exact"/>
        </dgm:presLayoutVars>
      </dgm:prSet>
      <dgm:spPr/>
    </dgm:pt>
    <dgm:pt modelId="{55039496-8120-4689-BA39-23FE8F1AD51C}" type="pres">
      <dgm:prSet presAssocID="{181BD084-3CAD-494E-8667-25A293632F1B}" presName="node" presStyleLbl="node1" presStyleIdx="0" presStyleCnt="7" custScaleX="133117" custScaleY="124321" custRadScaleRad="96731" custRadScaleInc="4424">
        <dgm:presLayoutVars>
          <dgm:bulletEnabled val="1"/>
        </dgm:presLayoutVars>
      </dgm:prSet>
      <dgm:spPr/>
    </dgm:pt>
    <dgm:pt modelId="{5B0F36E7-6417-4083-AEE4-6F29F522B5E5}" type="pres">
      <dgm:prSet presAssocID="{7A8E0F86-BF84-4E12-A4C4-5C9F826A28EF}" presName="sibTrans" presStyleLbl="sibTrans2D1" presStyleIdx="0" presStyleCnt="7" custLinFactNeighborX="17000"/>
      <dgm:spPr/>
    </dgm:pt>
    <dgm:pt modelId="{6C980A60-A3C6-4868-8F95-FA5E638A546E}" type="pres">
      <dgm:prSet presAssocID="{7A8E0F86-BF84-4E12-A4C4-5C9F826A28EF}" presName="connectorText" presStyleLbl="sibTrans2D1" presStyleIdx="0" presStyleCnt="7"/>
      <dgm:spPr/>
    </dgm:pt>
    <dgm:pt modelId="{7670752D-B88B-4312-ACDD-89EDF8E4CC1D}" type="pres">
      <dgm:prSet presAssocID="{402D911D-5AE7-47AF-A437-F224D0B1D1D0}" presName="node" presStyleLbl="node1" presStyleIdx="1" presStyleCnt="7" custRadScaleRad="100436" custRadScaleInc="7485">
        <dgm:presLayoutVars>
          <dgm:bulletEnabled val="1"/>
        </dgm:presLayoutVars>
      </dgm:prSet>
      <dgm:spPr/>
    </dgm:pt>
    <dgm:pt modelId="{AD0F2994-521A-4109-818C-765F8EDE0420}" type="pres">
      <dgm:prSet presAssocID="{1D0A8C1A-F295-4DE7-89F8-5343E5D941D2}" presName="sibTrans" presStyleLbl="sibTrans2D1" presStyleIdx="1" presStyleCnt="7" custLinFactNeighborY="9836"/>
      <dgm:spPr/>
    </dgm:pt>
    <dgm:pt modelId="{2FDB5417-0E5E-49C6-A9AA-32ECFF2F38F1}" type="pres">
      <dgm:prSet presAssocID="{1D0A8C1A-F295-4DE7-89F8-5343E5D941D2}" presName="connectorText" presStyleLbl="sibTrans2D1" presStyleIdx="1" presStyleCnt="7"/>
      <dgm:spPr/>
    </dgm:pt>
    <dgm:pt modelId="{749B6B6F-67D7-40B1-A075-6C7857036653}" type="pres">
      <dgm:prSet presAssocID="{95AFDE5E-9AFA-4AC0-A634-ACE918AB2FDA}" presName="node" presStyleLbl="node1" presStyleIdx="2" presStyleCnt="7">
        <dgm:presLayoutVars>
          <dgm:bulletEnabled val="1"/>
        </dgm:presLayoutVars>
      </dgm:prSet>
      <dgm:spPr/>
    </dgm:pt>
    <dgm:pt modelId="{CE182B9D-6982-4DF1-B3AC-45E1716B9FEC}" type="pres">
      <dgm:prSet presAssocID="{41671481-B2CE-4A8D-BE1D-70EB724EEE95}" presName="sibTrans" presStyleLbl="sibTrans2D1" presStyleIdx="2" presStyleCnt="7"/>
      <dgm:spPr/>
    </dgm:pt>
    <dgm:pt modelId="{7EF1FCDC-EDE2-46EE-A160-F7CC637805E5}" type="pres">
      <dgm:prSet presAssocID="{41671481-B2CE-4A8D-BE1D-70EB724EEE95}" presName="connectorText" presStyleLbl="sibTrans2D1" presStyleIdx="2" presStyleCnt="7"/>
      <dgm:spPr/>
    </dgm:pt>
    <dgm:pt modelId="{08C9021C-D90E-4224-9416-81902603F81C}" type="pres">
      <dgm:prSet presAssocID="{A97630A1-772F-4D28-ABA3-F572085BAF23}" presName="node" presStyleLbl="node1" presStyleIdx="3" presStyleCnt="7" custScaleX="119569" custScaleY="122146">
        <dgm:presLayoutVars>
          <dgm:bulletEnabled val="1"/>
        </dgm:presLayoutVars>
      </dgm:prSet>
      <dgm:spPr/>
    </dgm:pt>
    <dgm:pt modelId="{82C55BEC-DC03-4221-8DFF-0E47D8EEA51A}" type="pres">
      <dgm:prSet presAssocID="{89A382E3-205B-44FA-BBAF-E2BF0526FC4B}" presName="sibTrans" presStyleLbl="sibTrans2D1" presStyleIdx="3" presStyleCnt="7"/>
      <dgm:spPr/>
    </dgm:pt>
    <dgm:pt modelId="{A55EA60F-D2C3-4519-B9CA-B7455FA8ED3E}" type="pres">
      <dgm:prSet presAssocID="{89A382E3-205B-44FA-BBAF-E2BF0526FC4B}" presName="connectorText" presStyleLbl="sibTrans2D1" presStyleIdx="3" presStyleCnt="7"/>
      <dgm:spPr/>
    </dgm:pt>
    <dgm:pt modelId="{80CE5FAC-DA42-477D-9694-A994633FD1DB}" type="pres">
      <dgm:prSet presAssocID="{3F484D6A-407C-4B6E-897C-558FC8987A0D}" presName="node" presStyleLbl="node1" presStyleIdx="4" presStyleCnt="7">
        <dgm:presLayoutVars>
          <dgm:bulletEnabled val="1"/>
        </dgm:presLayoutVars>
      </dgm:prSet>
      <dgm:spPr/>
    </dgm:pt>
    <dgm:pt modelId="{165E10F3-90DE-487B-8210-F3FBB69A9BD5}" type="pres">
      <dgm:prSet presAssocID="{93562A59-8F46-4B2F-B7FC-5764D7F7C3DF}" presName="sibTrans" presStyleLbl="sibTrans2D1" presStyleIdx="4" presStyleCnt="7"/>
      <dgm:spPr/>
    </dgm:pt>
    <dgm:pt modelId="{C30F1225-BA53-4CCB-B76F-8A647DC9E56E}" type="pres">
      <dgm:prSet presAssocID="{93562A59-8F46-4B2F-B7FC-5764D7F7C3DF}" presName="connectorText" presStyleLbl="sibTrans2D1" presStyleIdx="4" presStyleCnt="7"/>
      <dgm:spPr/>
    </dgm:pt>
    <dgm:pt modelId="{AE9283F0-C393-4AA4-A523-E56BA1F8FD80}" type="pres">
      <dgm:prSet presAssocID="{C259E6E5-D5B7-4C14-9612-393A0390813A}" presName="node" presStyleLbl="node1" presStyleIdx="5" presStyleCnt="7">
        <dgm:presLayoutVars>
          <dgm:bulletEnabled val="1"/>
        </dgm:presLayoutVars>
      </dgm:prSet>
      <dgm:spPr/>
    </dgm:pt>
    <dgm:pt modelId="{D75C18FE-C94E-4632-97D1-1634069AB896}" type="pres">
      <dgm:prSet presAssocID="{4DFDF5F0-A681-49AB-8841-522EC6646385}" presName="sibTrans" presStyleLbl="sibTrans2D1" presStyleIdx="5" presStyleCnt="7"/>
      <dgm:spPr/>
    </dgm:pt>
    <dgm:pt modelId="{FB92F664-DA35-4508-BE98-1A2FB3C17AAE}" type="pres">
      <dgm:prSet presAssocID="{4DFDF5F0-A681-49AB-8841-522EC6646385}" presName="connectorText" presStyleLbl="sibTrans2D1" presStyleIdx="5" presStyleCnt="7"/>
      <dgm:spPr/>
    </dgm:pt>
    <dgm:pt modelId="{D75DBA50-0A8E-4D4E-A35A-208063B74CA0}" type="pres">
      <dgm:prSet presAssocID="{A10E9327-A589-4935-96BD-E8838EEB19CA}" presName="node" presStyleLbl="node1" presStyleIdx="6" presStyleCnt="7" custScaleX="135741" custScaleY="135741">
        <dgm:presLayoutVars>
          <dgm:bulletEnabled val="1"/>
        </dgm:presLayoutVars>
      </dgm:prSet>
      <dgm:spPr/>
    </dgm:pt>
    <dgm:pt modelId="{7B7407A8-D68F-4DA8-8660-04A392ED48DA}" type="pres">
      <dgm:prSet presAssocID="{6F149D14-AFA4-4345-B13A-76B55A6BBF0B}" presName="sibTrans" presStyleLbl="sibTrans2D1" presStyleIdx="6" presStyleCnt="7"/>
      <dgm:spPr/>
    </dgm:pt>
    <dgm:pt modelId="{377B6EB5-4CC3-45BE-9A06-610D7D93DA87}" type="pres">
      <dgm:prSet presAssocID="{6F149D14-AFA4-4345-B13A-76B55A6BBF0B}" presName="connectorText" presStyleLbl="sibTrans2D1" presStyleIdx="6" presStyleCnt="7"/>
      <dgm:spPr/>
    </dgm:pt>
  </dgm:ptLst>
  <dgm:cxnLst>
    <dgm:cxn modelId="{44454603-069B-4879-9C4D-62A5EC7C2328}" type="presOf" srcId="{A10E9327-A589-4935-96BD-E8838EEB19CA}" destId="{D75DBA50-0A8E-4D4E-A35A-208063B74CA0}" srcOrd="0" destOrd="0" presId="urn:microsoft.com/office/officeart/2005/8/layout/cycle2"/>
    <dgm:cxn modelId="{D75E9F0B-CFBA-4246-A8A8-5FDC2AAA877A}" type="presOf" srcId="{89A382E3-205B-44FA-BBAF-E2BF0526FC4B}" destId="{82C55BEC-DC03-4221-8DFF-0E47D8EEA51A}" srcOrd="0" destOrd="0" presId="urn:microsoft.com/office/officeart/2005/8/layout/cycle2"/>
    <dgm:cxn modelId="{4BF84915-A80E-4F5B-8DC7-1D71F1EBF961}" type="presOf" srcId="{E1AB7381-7249-445C-A18B-B5100CBB5C3D}" destId="{36E1B66C-658D-436C-8A76-DD02A91D7464}" srcOrd="0" destOrd="0" presId="urn:microsoft.com/office/officeart/2005/8/layout/cycle2"/>
    <dgm:cxn modelId="{9EFFE031-094E-4D12-B72E-30AC9B1B81BA}" type="presOf" srcId="{181BD084-3CAD-494E-8667-25A293632F1B}" destId="{55039496-8120-4689-BA39-23FE8F1AD51C}" srcOrd="0" destOrd="0" presId="urn:microsoft.com/office/officeart/2005/8/layout/cycle2"/>
    <dgm:cxn modelId="{C4BB843B-8864-4C42-9149-19C2FA696F12}" type="presOf" srcId="{7A8E0F86-BF84-4E12-A4C4-5C9F826A28EF}" destId="{6C980A60-A3C6-4868-8F95-FA5E638A546E}" srcOrd="1" destOrd="0" presId="urn:microsoft.com/office/officeart/2005/8/layout/cycle2"/>
    <dgm:cxn modelId="{4C875C3D-6861-4532-BC77-B0CF0E7C0D1F}" type="presOf" srcId="{1D0A8C1A-F295-4DE7-89F8-5343E5D941D2}" destId="{AD0F2994-521A-4109-818C-765F8EDE0420}" srcOrd="0" destOrd="0" presId="urn:microsoft.com/office/officeart/2005/8/layout/cycle2"/>
    <dgm:cxn modelId="{26AF6F5E-E8BE-4B1D-852E-42B297E52EDF}" type="presOf" srcId="{89A382E3-205B-44FA-BBAF-E2BF0526FC4B}" destId="{A55EA60F-D2C3-4519-B9CA-B7455FA8ED3E}" srcOrd="1" destOrd="0" presId="urn:microsoft.com/office/officeart/2005/8/layout/cycle2"/>
    <dgm:cxn modelId="{1BF10C41-F0A3-44EA-B738-9EAAB7042D26}" type="presOf" srcId="{41671481-B2CE-4A8D-BE1D-70EB724EEE95}" destId="{7EF1FCDC-EDE2-46EE-A160-F7CC637805E5}" srcOrd="1" destOrd="0" presId="urn:microsoft.com/office/officeart/2005/8/layout/cycle2"/>
    <dgm:cxn modelId="{29AF5D43-1D2D-4C38-BC1D-D0B28872DAF1}" srcId="{E1AB7381-7249-445C-A18B-B5100CBB5C3D}" destId="{A10E9327-A589-4935-96BD-E8838EEB19CA}" srcOrd="6" destOrd="0" parTransId="{9F045BCC-3812-452B-B9B1-F35CDC4162E7}" sibTransId="{6F149D14-AFA4-4345-B13A-76B55A6BBF0B}"/>
    <dgm:cxn modelId="{E160DC6B-6D12-4AAD-9EA8-78DE99FE7A5C}" srcId="{E1AB7381-7249-445C-A18B-B5100CBB5C3D}" destId="{3F484D6A-407C-4B6E-897C-558FC8987A0D}" srcOrd="4" destOrd="0" parTransId="{826DCE0F-DABF-46E9-A7FC-50D688FDB1DC}" sibTransId="{93562A59-8F46-4B2F-B7FC-5764D7F7C3DF}"/>
    <dgm:cxn modelId="{9D85AA6C-3185-493C-8E6F-4F47347D3CD3}" type="presOf" srcId="{3F484D6A-407C-4B6E-897C-558FC8987A0D}" destId="{80CE5FAC-DA42-477D-9694-A994633FD1DB}" srcOrd="0" destOrd="0" presId="urn:microsoft.com/office/officeart/2005/8/layout/cycle2"/>
    <dgm:cxn modelId="{C27F446F-382D-4A0D-94CE-680581300DD5}" type="presOf" srcId="{402D911D-5AE7-47AF-A437-F224D0B1D1D0}" destId="{7670752D-B88B-4312-ACDD-89EDF8E4CC1D}" srcOrd="0" destOrd="0" presId="urn:microsoft.com/office/officeart/2005/8/layout/cycle2"/>
    <dgm:cxn modelId="{F283DA54-FE04-4B28-A899-79EA1BB26554}" type="presOf" srcId="{A97630A1-772F-4D28-ABA3-F572085BAF23}" destId="{08C9021C-D90E-4224-9416-81902603F81C}" srcOrd="0" destOrd="0" presId="urn:microsoft.com/office/officeart/2005/8/layout/cycle2"/>
    <dgm:cxn modelId="{C3361B58-7BD6-4C34-A16F-8A2A983023E7}" type="presOf" srcId="{95AFDE5E-9AFA-4AC0-A634-ACE918AB2FDA}" destId="{749B6B6F-67D7-40B1-A075-6C7857036653}" srcOrd="0" destOrd="0" presId="urn:microsoft.com/office/officeart/2005/8/layout/cycle2"/>
    <dgm:cxn modelId="{747B1379-BD92-40F2-9619-91A1FF78293C}" srcId="{E1AB7381-7249-445C-A18B-B5100CBB5C3D}" destId="{C259E6E5-D5B7-4C14-9612-393A0390813A}" srcOrd="5" destOrd="0" parTransId="{F409AB32-C199-4872-AB1F-4F92CB20C9B5}" sibTransId="{4DFDF5F0-A681-49AB-8841-522EC6646385}"/>
    <dgm:cxn modelId="{72A34E7C-3AD5-4973-985D-7C7A0FCAF503}" type="presOf" srcId="{4DFDF5F0-A681-49AB-8841-522EC6646385}" destId="{D75C18FE-C94E-4632-97D1-1634069AB896}" srcOrd="0" destOrd="0" presId="urn:microsoft.com/office/officeart/2005/8/layout/cycle2"/>
    <dgm:cxn modelId="{CB84EC8D-2EBA-42C8-A848-D954F0FE6F37}" srcId="{E1AB7381-7249-445C-A18B-B5100CBB5C3D}" destId="{402D911D-5AE7-47AF-A437-F224D0B1D1D0}" srcOrd="1" destOrd="0" parTransId="{0400EE08-A690-47BD-9272-172B873BCD9C}" sibTransId="{1D0A8C1A-F295-4DE7-89F8-5343E5D941D2}"/>
    <dgm:cxn modelId="{7E67E1A3-0EB1-4C8D-8D47-A0ADB6C8F7FE}" type="presOf" srcId="{4DFDF5F0-A681-49AB-8841-522EC6646385}" destId="{FB92F664-DA35-4508-BE98-1A2FB3C17AAE}" srcOrd="1" destOrd="0" presId="urn:microsoft.com/office/officeart/2005/8/layout/cycle2"/>
    <dgm:cxn modelId="{F1478BAE-44E4-4D98-829B-DFDDDA9E9CC3}" type="presOf" srcId="{41671481-B2CE-4A8D-BE1D-70EB724EEE95}" destId="{CE182B9D-6982-4DF1-B3AC-45E1716B9FEC}" srcOrd="0" destOrd="0" presId="urn:microsoft.com/office/officeart/2005/8/layout/cycle2"/>
    <dgm:cxn modelId="{63B3ADB1-634B-4701-8D97-3A5B9F55E178}" srcId="{E1AB7381-7249-445C-A18B-B5100CBB5C3D}" destId="{181BD084-3CAD-494E-8667-25A293632F1B}" srcOrd="0" destOrd="0" parTransId="{B5418090-4056-4BE0-9539-21CA2C0AA541}" sibTransId="{7A8E0F86-BF84-4E12-A4C4-5C9F826A28EF}"/>
    <dgm:cxn modelId="{1172E4B8-E954-413F-B378-577A6F7A494E}" type="presOf" srcId="{93562A59-8F46-4B2F-B7FC-5764D7F7C3DF}" destId="{165E10F3-90DE-487B-8210-F3FBB69A9BD5}" srcOrd="0" destOrd="0" presId="urn:microsoft.com/office/officeart/2005/8/layout/cycle2"/>
    <dgm:cxn modelId="{D6CD1FC6-D75A-4539-9503-F65EE636FAD0}" type="presOf" srcId="{93562A59-8F46-4B2F-B7FC-5764D7F7C3DF}" destId="{C30F1225-BA53-4CCB-B76F-8A647DC9E56E}" srcOrd="1" destOrd="0" presId="urn:microsoft.com/office/officeart/2005/8/layout/cycle2"/>
    <dgm:cxn modelId="{80199EC6-AC4A-4D6F-8B54-50823AAF64F8}" srcId="{E1AB7381-7249-445C-A18B-B5100CBB5C3D}" destId="{A97630A1-772F-4D28-ABA3-F572085BAF23}" srcOrd="3" destOrd="0" parTransId="{A4A1FC65-7C7C-4F34-9CE7-9DB5834B8CE7}" sibTransId="{89A382E3-205B-44FA-BBAF-E2BF0526FC4B}"/>
    <dgm:cxn modelId="{E6AD9CD0-E930-4CE4-B7E1-71849963FE9C}" type="presOf" srcId="{7A8E0F86-BF84-4E12-A4C4-5C9F826A28EF}" destId="{5B0F36E7-6417-4083-AEE4-6F29F522B5E5}" srcOrd="0" destOrd="0" presId="urn:microsoft.com/office/officeart/2005/8/layout/cycle2"/>
    <dgm:cxn modelId="{FB4081D8-2E3C-4C9A-9FFB-56C1333E1EAC}" type="presOf" srcId="{C259E6E5-D5B7-4C14-9612-393A0390813A}" destId="{AE9283F0-C393-4AA4-A523-E56BA1F8FD80}" srcOrd="0" destOrd="0" presId="urn:microsoft.com/office/officeart/2005/8/layout/cycle2"/>
    <dgm:cxn modelId="{A1EFCADD-625C-4813-B421-05FF79E644B7}" srcId="{E1AB7381-7249-445C-A18B-B5100CBB5C3D}" destId="{95AFDE5E-9AFA-4AC0-A634-ACE918AB2FDA}" srcOrd="2" destOrd="0" parTransId="{72200D4E-0C0D-41E9-BEB5-C09526BACADD}" sibTransId="{41671481-B2CE-4A8D-BE1D-70EB724EEE95}"/>
    <dgm:cxn modelId="{2E0B99DE-27DB-4076-B0DB-DB6F76869FE0}" type="presOf" srcId="{6F149D14-AFA4-4345-B13A-76B55A6BBF0B}" destId="{377B6EB5-4CC3-45BE-9A06-610D7D93DA87}" srcOrd="1" destOrd="0" presId="urn:microsoft.com/office/officeart/2005/8/layout/cycle2"/>
    <dgm:cxn modelId="{16A5D6DF-5EA1-4B95-A69E-17FE0A13F657}" type="presOf" srcId="{1D0A8C1A-F295-4DE7-89F8-5343E5D941D2}" destId="{2FDB5417-0E5E-49C6-A9AA-32ECFF2F38F1}" srcOrd="1" destOrd="0" presId="urn:microsoft.com/office/officeart/2005/8/layout/cycle2"/>
    <dgm:cxn modelId="{7FC578E2-5AED-4194-8FFC-B2FD83710E22}" type="presOf" srcId="{6F149D14-AFA4-4345-B13A-76B55A6BBF0B}" destId="{7B7407A8-D68F-4DA8-8660-04A392ED48DA}" srcOrd="0" destOrd="0" presId="urn:microsoft.com/office/officeart/2005/8/layout/cycle2"/>
    <dgm:cxn modelId="{0BD7E4A6-2B5E-46A7-BCD6-FBA2F6DEEF4A}" type="presParOf" srcId="{36E1B66C-658D-436C-8A76-DD02A91D7464}" destId="{55039496-8120-4689-BA39-23FE8F1AD51C}" srcOrd="0" destOrd="0" presId="urn:microsoft.com/office/officeart/2005/8/layout/cycle2"/>
    <dgm:cxn modelId="{56403A3E-7567-45A9-B2A3-59B07D223445}" type="presParOf" srcId="{36E1B66C-658D-436C-8A76-DD02A91D7464}" destId="{5B0F36E7-6417-4083-AEE4-6F29F522B5E5}" srcOrd="1" destOrd="0" presId="urn:microsoft.com/office/officeart/2005/8/layout/cycle2"/>
    <dgm:cxn modelId="{64209747-AD10-407C-B3AB-A325BC0723DA}" type="presParOf" srcId="{5B0F36E7-6417-4083-AEE4-6F29F522B5E5}" destId="{6C980A60-A3C6-4868-8F95-FA5E638A546E}" srcOrd="0" destOrd="0" presId="urn:microsoft.com/office/officeart/2005/8/layout/cycle2"/>
    <dgm:cxn modelId="{E8319DB8-F61E-4869-8E5B-8E13CE47E1FB}" type="presParOf" srcId="{36E1B66C-658D-436C-8A76-DD02A91D7464}" destId="{7670752D-B88B-4312-ACDD-89EDF8E4CC1D}" srcOrd="2" destOrd="0" presId="urn:microsoft.com/office/officeart/2005/8/layout/cycle2"/>
    <dgm:cxn modelId="{0E465F0B-C126-4B27-932B-B2A43B9F0C8A}" type="presParOf" srcId="{36E1B66C-658D-436C-8A76-DD02A91D7464}" destId="{AD0F2994-521A-4109-818C-765F8EDE0420}" srcOrd="3" destOrd="0" presId="urn:microsoft.com/office/officeart/2005/8/layout/cycle2"/>
    <dgm:cxn modelId="{54456640-1CC1-41A5-9D65-128410B32784}" type="presParOf" srcId="{AD0F2994-521A-4109-818C-765F8EDE0420}" destId="{2FDB5417-0E5E-49C6-A9AA-32ECFF2F38F1}" srcOrd="0" destOrd="0" presId="urn:microsoft.com/office/officeart/2005/8/layout/cycle2"/>
    <dgm:cxn modelId="{7CEB3F0E-68C0-4AB9-9824-6E6794B4794F}" type="presParOf" srcId="{36E1B66C-658D-436C-8A76-DD02A91D7464}" destId="{749B6B6F-67D7-40B1-A075-6C7857036653}" srcOrd="4" destOrd="0" presId="urn:microsoft.com/office/officeart/2005/8/layout/cycle2"/>
    <dgm:cxn modelId="{11FF38A4-7703-44DB-8975-7E4D6AC18A20}" type="presParOf" srcId="{36E1B66C-658D-436C-8A76-DD02A91D7464}" destId="{CE182B9D-6982-4DF1-B3AC-45E1716B9FEC}" srcOrd="5" destOrd="0" presId="urn:microsoft.com/office/officeart/2005/8/layout/cycle2"/>
    <dgm:cxn modelId="{B20D9C98-D855-40D6-85E5-5ADD8F2818D9}" type="presParOf" srcId="{CE182B9D-6982-4DF1-B3AC-45E1716B9FEC}" destId="{7EF1FCDC-EDE2-46EE-A160-F7CC637805E5}" srcOrd="0" destOrd="0" presId="urn:microsoft.com/office/officeart/2005/8/layout/cycle2"/>
    <dgm:cxn modelId="{71E01309-5641-4C54-AA0F-B316EDA37C79}" type="presParOf" srcId="{36E1B66C-658D-436C-8A76-DD02A91D7464}" destId="{08C9021C-D90E-4224-9416-81902603F81C}" srcOrd="6" destOrd="0" presId="urn:microsoft.com/office/officeart/2005/8/layout/cycle2"/>
    <dgm:cxn modelId="{8639D1A9-4942-452F-9CC7-A777340F5078}" type="presParOf" srcId="{36E1B66C-658D-436C-8A76-DD02A91D7464}" destId="{82C55BEC-DC03-4221-8DFF-0E47D8EEA51A}" srcOrd="7" destOrd="0" presId="urn:microsoft.com/office/officeart/2005/8/layout/cycle2"/>
    <dgm:cxn modelId="{278887A3-EE94-4AB3-8947-97E499591447}" type="presParOf" srcId="{82C55BEC-DC03-4221-8DFF-0E47D8EEA51A}" destId="{A55EA60F-D2C3-4519-B9CA-B7455FA8ED3E}" srcOrd="0" destOrd="0" presId="urn:microsoft.com/office/officeart/2005/8/layout/cycle2"/>
    <dgm:cxn modelId="{325CA47D-F90E-4F9B-9762-EB790529090C}" type="presParOf" srcId="{36E1B66C-658D-436C-8A76-DD02A91D7464}" destId="{80CE5FAC-DA42-477D-9694-A994633FD1DB}" srcOrd="8" destOrd="0" presId="urn:microsoft.com/office/officeart/2005/8/layout/cycle2"/>
    <dgm:cxn modelId="{660C8B07-330E-4836-B3EB-B551DED947EF}" type="presParOf" srcId="{36E1B66C-658D-436C-8A76-DD02A91D7464}" destId="{165E10F3-90DE-487B-8210-F3FBB69A9BD5}" srcOrd="9" destOrd="0" presId="urn:microsoft.com/office/officeart/2005/8/layout/cycle2"/>
    <dgm:cxn modelId="{5CA2E1EA-B29D-4792-B908-F605BF737AEB}" type="presParOf" srcId="{165E10F3-90DE-487B-8210-F3FBB69A9BD5}" destId="{C30F1225-BA53-4CCB-B76F-8A647DC9E56E}" srcOrd="0" destOrd="0" presId="urn:microsoft.com/office/officeart/2005/8/layout/cycle2"/>
    <dgm:cxn modelId="{49012C1C-A423-4089-AD26-836F5DEEA9BA}" type="presParOf" srcId="{36E1B66C-658D-436C-8A76-DD02A91D7464}" destId="{AE9283F0-C393-4AA4-A523-E56BA1F8FD80}" srcOrd="10" destOrd="0" presId="urn:microsoft.com/office/officeart/2005/8/layout/cycle2"/>
    <dgm:cxn modelId="{2B830A61-D793-4DF8-A51D-7BE8B5E0C7E8}" type="presParOf" srcId="{36E1B66C-658D-436C-8A76-DD02A91D7464}" destId="{D75C18FE-C94E-4632-97D1-1634069AB896}" srcOrd="11" destOrd="0" presId="urn:microsoft.com/office/officeart/2005/8/layout/cycle2"/>
    <dgm:cxn modelId="{19A42AA1-653E-40C2-9799-880C1A43487D}" type="presParOf" srcId="{D75C18FE-C94E-4632-97D1-1634069AB896}" destId="{FB92F664-DA35-4508-BE98-1A2FB3C17AAE}" srcOrd="0" destOrd="0" presId="urn:microsoft.com/office/officeart/2005/8/layout/cycle2"/>
    <dgm:cxn modelId="{0C21D0E3-9C7D-4400-8437-9F40FDC75F1B}" type="presParOf" srcId="{36E1B66C-658D-436C-8A76-DD02A91D7464}" destId="{D75DBA50-0A8E-4D4E-A35A-208063B74CA0}" srcOrd="12" destOrd="0" presId="urn:microsoft.com/office/officeart/2005/8/layout/cycle2"/>
    <dgm:cxn modelId="{2433E602-2DC7-49D8-8FB3-2A7B57013057}" type="presParOf" srcId="{36E1B66C-658D-436C-8A76-DD02A91D7464}" destId="{7B7407A8-D68F-4DA8-8660-04A392ED48DA}" srcOrd="13" destOrd="0" presId="urn:microsoft.com/office/officeart/2005/8/layout/cycle2"/>
    <dgm:cxn modelId="{83C60D50-D56E-4A77-907D-B1BAD313EDCB}" type="presParOf" srcId="{7B7407A8-D68F-4DA8-8660-04A392ED48DA}" destId="{377B6EB5-4CC3-45BE-9A06-610D7D93DA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B7381-7249-445C-A18B-B5100CBB5C3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1BD084-3CAD-494E-8667-25A293632F1B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Bedre udnyttelse af sporten kommercielle potentiale</a:t>
          </a:r>
        </a:p>
      </dgm:t>
    </dgm:pt>
    <dgm:pt modelId="{B5418090-4056-4BE0-9539-21CA2C0AA541}" type="parTrans" cxnId="{63B3ADB1-634B-4701-8D97-3A5B9F55E178}">
      <dgm:prSet/>
      <dgm:spPr/>
      <dgm:t>
        <a:bodyPr/>
        <a:lstStyle/>
        <a:p>
          <a:endParaRPr lang="en-US"/>
        </a:p>
      </dgm:t>
    </dgm:pt>
    <dgm:pt modelId="{7A8E0F86-BF84-4E12-A4C4-5C9F826A28EF}" type="sibTrans" cxnId="{63B3ADB1-634B-4701-8D97-3A5B9F55E178}">
      <dgm:prSet/>
      <dgm:spPr/>
      <dgm:t>
        <a:bodyPr/>
        <a:lstStyle/>
        <a:p>
          <a:endParaRPr lang="en-US"/>
        </a:p>
      </dgm:t>
    </dgm:pt>
    <dgm:pt modelId="{402D911D-5AE7-47AF-A437-F224D0B1D1D0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Forbedret økonomi</a:t>
          </a:r>
        </a:p>
      </dgm:t>
    </dgm:pt>
    <dgm:pt modelId="{0400EE08-A690-47BD-9272-172B873BCD9C}" type="parTrans" cxnId="{CB84EC8D-2EBA-42C8-A848-D954F0FE6F37}">
      <dgm:prSet/>
      <dgm:spPr/>
      <dgm:t>
        <a:bodyPr/>
        <a:lstStyle/>
        <a:p>
          <a:endParaRPr lang="en-US"/>
        </a:p>
      </dgm:t>
    </dgm:pt>
    <dgm:pt modelId="{1D0A8C1A-F295-4DE7-89F8-5343E5D941D2}" type="sibTrans" cxnId="{CB84EC8D-2EBA-42C8-A848-D954F0FE6F37}">
      <dgm:prSet/>
      <dgm:spPr/>
      <dgm:t>
        <a:bodyPr/>
        <a:lstStyle/>
        <a:p>
          <a:endParaRPr lang="en-US"/>
        </a:p>
      </dgm:t>
    </dgm:pt>
    <dgm:pt modelId="{95AFDE5E-9AFA-4AC0-A634-ACE918AB2FD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Mere attraktive baner</a:t>
          </a:r>
        </a:p>
      </dgm:t>
    </dgm:pt>
    <dgm:pt modelId="{72200D4E-0C0D-41E9-BEB5-C09526BACADD}" type="parTrans" cxnId="{A1EFCADD-625C-4813-B421-05FF79E644B7}">
      <dgm:prSet/>
      <dgm:spPr/>
      <dgm:t>
        <a:bodyPr/>
        <a:lstStyle/>
        <a:p>
          <a:endParaRPr lang="en-US"/>
        </a:p>
      </dgm:t>
    </dgm:pt>
    <dgm:pt modelId="{41671481-B2CE-4A8D-BE1D-70EB724EEE95}" type="sibTrans" cxnId="{A1EFCADD-625C-4813-B421-05FF79E644B7}">
      <dgm:prSet/>
      <dgm:spPr/>
      <dgm:t>
        <a:bodyPr/>
        <a:lstStyle/>
        <a:p>
          <a:endParaRPr lang="en-US"/>
        </a:p>
      </dgm:t>
    </dgm:pt>
    <dgm:pt modelId="{A97630A1-772F-4D28-ABA3-F572085BAF23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Mere </a:t>
          </a:r>
          <a:r>
            <a:rPr lang="da-DK" sz="1000" b="0" i="0" dirty="0" err="1">
              <a:solidFill>
                <a:srgbClr val="00153E"/>
              </a:solidFill>
              <a:latin typeface="Barlow Light" panose="00000400000000000000" pitchFamily="2" charset="0"/>
            </a:rPr>
            <a:t>opmærk-somhed</a:t>
          </a:r>
          <a:endParaRPr lang="da-DK" sz="1000" b="0" i="0" dirty="0">
            <a:solidFill>
              <a:srgbClr val="00153E"/>
            </a:solidFill>
            <a:latin typeface="Barlow Light" panose="00000400000000000000" pitchFamily="2" charset="0"/>
          </a:endParaRPr>
        </a:p>
      </dgm:t>
    </dgm:pt>
    <dgm:pt modelId="{A4A1FC65-7C7C-4F34-9CE7-9DB5834B8CE7}" type="parTrans" cxnId="{80199EC6-AC4A-4D6F-8B54-50823AAF64F8}">
      <dgm:prSet/>
      <dgm:spPr/>
      <dgm:t>
        <a:bodyPr/>
        <a:lstStyle/>
        <a:p>
          <a:endParaRPr lang="en-US"/>
        </a:p>
      </dgm:t>
    </dgm:pt>
    <dgm:pt modelId="{89A382E3-205B-44FA-BBAF-E2BF0526FC4B}" type="sibTrans" cxnId="{80199EC6-AC4A-4D6F-8B54-50823AAF64F8}">
      <dgm:prSet/>
      <dgm:spPr/>
      <dgm:t>
        <a:bodyPr/>
        <a:lstStyle/>
        <a:p>
          <a:endParaRPr lang="en-US"/>
        </a:p>
      </dgm:t>
    </dgm:pt>
    <dgm:pt modelId="{3F484D6A-407C-4B6E-897C-558FC8987A0D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Bedre rammer for aktive og hesteejere</a:t>
          </a:r>
        </a:p>
      </dgm:t>
    </dgm:pt>
    <dgm:pt modelId="{826DCE0F-DABF-46E9-A7FC-50D688FDB1DC}" type="parTrans" cxnId="{E160DC6B-6D12-4AAD-9EA8-78DE99FE7A5C}">
      <dgm:prSet/>
      <dgm:spPr/>
      <dgm:t>
        <a:bodyPr/>
        <a:lstStyle/>
        <a:p>
          <a:endParaRPr lang="en-US"/>
        </a:p>
      </dgm:t>
    </dgm:pt>
    <dgm:pt modelId="{93562A59-8F46-4B2F-B7FC-5764D7F7C3DF}" type="sibTrans" cxnId="{E160DC6B-6D12-4AAD-9EA8-78DE99FE7A5C}">
      <dgm:prSet/>
      <dgm:spPr/>
      <dgm:t>
        <a:bodyPr/>
        <a:lstStyle/>
        <a:p>
          <a:endParaRPr lang="en-US"/>
        </a:p>
      </dgm:t>
    </dgm:pt>
    <dgm:pt modelId="{C259E6E5-D5B7-4C14-9612-393A0390813A}">
      <dgm:prSet custT="1"/>
      <dgm:spPr>
        <a:solidFill>
          <a:srgbClr val="E0EFFA"/>
        </a:solidFill>
      </dgm:spPr>
      <dgm:t>
        <a:bodyPr/>
        <a:lstStyle/>
        <a:p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Flere aktive og hesteejere</a:t>
          </a:r>
        </a:p>
      </dgm:t>
    </dgm:pt>
    <dgm:pt modelId="{F409AB32-C199-4872-AB1F-4F92CB20C9B5}" type="parTrans" cxnId="{747B1379-BD92-40F2-9619-91A1FF78293C}">
      <dgm:prSet/>
      <dgm:spPr/>
      <dgm:t>
        <a:bodyPr/>
        <a:lstStyle/>
        <a:p>
          <a:endParaRPr lang="en-US"/>
        </a:p>
      </dgm:t>
    </dgm:pt>
    <dgm:pt modelId="{4DFDF5F0-A681-49AB-8841-522EC6646385}" type="sibTrans" cxnId="{747B1379-BD92-40F2-9619-91A1FF78293C}">
      <dgm:prSet/>
      <dgm:spPr/>
      <dgm:t>
        <a:bodyPr/>
        <a:lstStyle/>
        <a:p>
          <a:endParaRPr lang="en-US"/>
        </a:p>
      </dgm:t>
    </dgm:pt>
    <dgm:pt modelId="{50377839-DE36-43EB-AA8A-7A59C7A53BA8}">
      <dgm:prSet custT="1"/>
      <dgm:spPr>
        <a:solidFill>
          <a:srgbClr val="E0EFFA"/>
        </a:solidFill>
      </dgm:spPr>
      <dgm:t>
        <a:bodyPr/>
        <a:lstStyle/>
        <a:p>
          <a:endParaRPr lang="da-DK" sz="1000" b="0" i="0" dirty="0">
            <a:solidFill>
              <a:srgbClr val="00153E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da-DK" sz="1000" b="0" i="0" dirty="0">
              <a:solidFill>
                <a:srgbClr val="00153E"/>
              </a:solidFill>
              <a:latin typeface="Barlow Light" panose="00000400000000000000" pitchFamily="2" charset="0"/>
            </a:rPr>
            <a:t>Styrket konkurrence dygtighed</a:t>
          </a:r>
        </a:p>
        <a:p>
          <a:endParaRPr lang="da-DK" sz="1000" b="0" i="0" dirty="0">
            <a:solidFill>
              <a:srgbClr val="00153E"/>
            </a:solidFill>
          </a:endParaRPr>
        </a:p>
      </dgm:t>
    </dgm:pt>
    <dgm:pt modelId="{76B8285F-CA78-4B47-92B9-5B6FA5C6FC61}" type="parTrans" cxnId="{EECB8144-AD46-4D28-A8FC-6BE063BC5FB8}">
      <dgm:prSet/>
      <dgm:spPr/>
      <dgm:t>
        <a:bodyPr/>
        <a:lstStyle/>
        <a:p>
          <a:endParaRPr lang="da-DK"/>
        </a:p>
      </dgm:t>
    </dgm:pt>
    <dgm:pt modelId="{19B0B990-3A82-42DB-89D5-F08938A39C04}" type="sibTrans" cxnId="{EECB8144-AD46-4D28-A8FC-6BE063BC5FB8}">
      <dgm:prSet/>
      <dgm:spPr/>
      <dgm:t>
        <a:bodyPr/>
        <a:lstStyle/>
        <a:p>
          <a:endParaRPr lang="da-DK"/>
        </a:p>
      </dgm:t>
    </dgm:pt>
    <dgm:pt modelId="{36E1B66C-658D-436C-8A76-DD02A91D7464}" type="pres">
      <dgm:prSet presAssocID="{E1AB7381-7249-445C-A18B-B5100CBB5C3D}" presName="cycle" presStyleCnt="0">
        <dgm:presLayoutVars>
          <dgm:dir/>
          <dgm:resizeHandles val="exact"/>
        </dgm:presLayoutVars>
      </dgm:prSet>
      <dgm:spPr/>
    </dgm:pt>
    <dgm:pt modelId="{55039496-8120-4689-BA39-23FE8F1AD51C}" type="pres">
      <dgm:prSet presAssocID="{181BD084-3CAD-494E-8667-25A293632F1B}" presName="node" presStyleLbl="node1" presStyleIdx="0" presStyleCnt="7" custScaleX="127161" custScaleY="127161">
        <dgm:presLayoutVars>
          <dgm:bulletEnabled val="1"/>
        </dgm:presLayoutVars>
      </dgm:prSet>
      <dgm:spPr/>
    </dgm:pt>
    <dgm:pt modelId="{5B0F36E7-6417-4083-AEE4-6F29F522B5E5}" type="pres">
      <dgm:prSet presAssocID="{7A8E0F86-BF84-4E12-A4C4-5C9F826A28EF}" presName="sibTrans" presStyleLbl="sibTrans2D1" presStyleIdx="0" presStyleCnt="7"/>
      <dgm:spPr/>
    </dgm:pt>
    <dgm:pt modelId="{6C980A60-A3C6-4868-8F95-FA5E638A546E}" type="pres">
      <dgm:prSet presAssocID="{7A8E0F86-BF84-4E12-A4C4-5C9F826A28EF}" presName="connectorText" presStyleLbl="sibTrans2D1" presStyleIdx="0" presStyleCnt="7"/>
      <dgm:spPr/>
    </dgm:pt>
    <dgm:pt modelId="{7670752D-B88B-4312-ACDD-89EDF8E4CC1D}" type="pres">
      <dgm:prSet presAssocID="{402D911D-5AE7-47AF-A437-F224D0B1D1D0}" presName="node" presStyleLbl="node1" presStyleIdx="1" presStyleCnt="7">
        <dgm:presLayoutVars>
          <dgm:bulletEnabled val="1"/>
        </dgm:presLayoutVars>
      </dgm:prSet>
      <dgm:spPr/>
    </dgm:pt>
    <dgm:pt modelId="{AD0F2994-521A-4109-818C-765F8EDE0420}" type="pres">
      <dgm:prSet presAssocID="{1D0A8C1A-F295-4DE7-89F8-5343E5D941D2}" presName="sibTrans" presStyleLbl="sibTrans2D1" presStyleIdx="1" presStyleCnt="7"/>
      <dgm:spPr/>
    </dgm:pt>
    <dgm:pt modelId="{2FDB5417-0E5E-49C6-A9AA-32ECFF2F38F1}" type="pres">
      <dgm:prSet presAssocID="{1D0A8C1A-F295-4DE7-89F8-5343E5D941D2}" presName="connectorText" presStyleLbl="sibTrans2D1" presStyleIdx="1" presStyleCnt="7"/>
      <dgm:spPr/>
    </dgm:pt>
    <dgm:pt modelId="{749B6B6F-67D7-40B1-A075-6C7857036653}" type="pres">
      <dgm:prSet presAssocID="{95AFDE5E-9AFA-4AC0-A634-ACE918AB2FDA}" presName="node" presStyleLbl="node1" presStyleIdx="2" presStyleCnt="7">
        <dgm:presLayoutVars>
          <dgm:bulletEnabled val="1"/>
        </dgm:presLayoutVars>
      </dgm:prSet>
      <dgm:spPr/>
    </dgm:pt>
    <dgm:pt modelId="{CE182B9D-6982-4DF1-B3AC-45E1716B9FEC}" type="pres">
      <dgm:prSet presAssocID="{41671481-B2CE-4A8D-BE1D-70EB724EEE95}" presName="sibTrans" presStyleLbl="sibTrans2D1" presStyleIdx="2" presStyleCnt="7"/>
      <dgm:spPr/>
    </dgm:pt>
    <dgm:pt modelId="{7EF1FCDC-EDE2-46EE-A160-F7CC637805E5}" type="pres">
      <dgm:prSet presAssocID="{41671481-B2CE-4A8D-BE1D-70EB724EEE95}" presName="connectorText" presStyleLbl="sibTrans2D1" presStyleIdx="2" presStyleCnt="7"/>
      <dgm:spPr/>
    </dgm:pt>
    <dgm:pt modelId="{08C9021C-D90E-4224-9416-81902603F81C}" type="pres">
      <dgm:prSet presAssocID="{A97630A1-772F-4D28-ABA3-F572085BAF23}" presName="node" presStyleLbl="node1" presStyleIdx="3" presStyleCnt="7">
        <dgm:presLayoutVars>
          <dgm:bulletEnabled val="1"/>
        </dgm:presLayoutVars>
      </dgm:prSet>
      <dgm:spPr/>
    </dgm:pt>
    <dgm:pt modelId="{82C55BEC-DC03-4221-8DFF-0E47D8EEA51A}" type="pres">
      <dgm:prSet presAssocID="{89A382E3-205B-44FA-BBAF-E2BF0526FC4B}" presName="sibTrans" presStyleLbl="sibTrans2D1" presStyleIdx="3" presStyleCnt="7"/>
      <dgm:spPr/>
    </dgm:pt>
    <dgm:pt modelId="{A55EA60F-D2C3-4519-B9CA-B7455FA8ED3E}" type="pres">
      <dgm:prSet presAssocID="{89A382E3-205B-44FA-BBAF-E2BF0526FC4B}" presName="connectorText" presStyleLbl="sibTrans2D1" presStyleIdx="3" presStyleCnt="7"/>
      <dgm:spPr/>
    </dgm:pt>
    <dgm:pt modelId="{80CE5FAC-DA42-477D-9694-A994633FD1DB}" type="pres">
      <dgm:prSet presAssocID="{3F484D6A-407C-4B6E-897C-558FC8987A0D}" presName="node" presStyleLbl="node1" presStyleIdx="4" presStyleCnt="7" custScaleX="116874" custScaleY="116874">
        <dgm:presLayoutVars>
          <dgm:bulletEnabled val="1"/>
        </dgm:presLayoutVars>
      </dgm:prSet>
      <dgm:spPr/>
    </dgm:pt>
    <dgm:pt modelId="{165E10F3-90DE-487B-8210-F3FBB69A9BD5}" type="pres">
      <dgm:prSet presAssocID="{93562A59-8F46-4B2F-B7FC-5764D7F7C3DF}" presName="sibTrans" presStyleLbl="sibTrans2D1" presStyleIdx="4" presStyleCnt="7"/>
      <dgm:spPr/>
    </dgm:pt>
    <dgm:pt modelId="{C30F1225-BA53-4CCB-B76F-8A647DC9E56E}" type="pres">
      <dgm:prSet presAssocID="{93562A59-8F46-4B2F-B7FC-5764D7F7C3DF}" presName="connectorText" presStyleLbl="sibTrans2D1" presStyleIdx="4" presStyleCnt="7"/>
      <dgm:spPr/>
    </dgm:pt>
    <dgm:pt modelId="{AE9283F0-C393-4AA4-A523-E56BA1F8FD80}" type="pres">
      <dgm:prSet presAssocID="{C259E6E5-D5B7-4C14-9612-393A0390813A}" presName="node" presStyleLbl="node1" presStyleIdx="5" presStyleCnt="7">
        <dgm:presLayoutVars>
          <dgm:bulletEnabled val="1"/>
        </dgm:presLayoutVars>
      </dgm:prSet>
      <dgm:spPr/>
    </dgm:pt>
    <dgm:pt modelId="{D75C18FE-C94E-4632-97D1-1634069AB896}" type="pres">
      <dgm:prSet presAssocID="{4DFDF5F0-A681-49AB-8841-522EC6646385}" presName="sibTrans" presStyleLbl="sibTrans2D1" presStyleIdx="5" presStyleCnt="7"/>
      <dgm:spPr/>
    </dgm:pt>
    <dgm:pt modelId="{FB92F664-DA35-4508-BE98-1A2FB3C17AAE}" type="pres">
      <dgm:prSet presAssocID="{4DFDF5F0-A681-49AB-8841-522EC6646385}" presName="connectorText" presStyleLbl="sibTrans2D1" presStyleIdx="5" presStyleCnt="7"/>
      <dgm:spPr/>
    </dgm:pt>
    <dgm:pt modelId="{3B498B18-E0B6-41D0-92E0-FB0FC26D1CBD}" type="pres">
      <dgm:prSet presAssocID="{50377839-DE36-43EB-AA8A-7A59C7A53BA8}" presName="node" presStyleLbl="node1" presStyleIdx="6" presStyleCnt="7" custScaleX="113159" custScaleY="110967">
        <dgm:presLayoutVars>
          <dgm:bulletEnabled val="1"/>
        </dgm:presLayoutVars>
      </dgm:prSet>
      <dgm:spPr/>
    </dgm:pt>
    <dgm:pt modelId="{119F095C-2775-4124-8D8E-DC05E6D3F141}" type="pres">
      <dgm:prSet presAssocID="{19B0B990-3A82-42DB-89D5-F08938A39C04}" presName="sibTrans" presStyleLbl="sibTrans2D1" presStyleIdx="6" presStyleCnt="7"/>
      <dgm:spPr/>
    </dgm:pt>
    <dgm:pt modelId="{6390B681-C731-4A67-B057-B0AF6619AF8F}" type="pres">
      <dgm:prSet presAssocID="{19B0B990-3A82-42DB-89D5-F08938A39C04}" presName="connectorText" presStyleLbl="sibTrans2D1" presStyleIdx="6" presStyleCnt="7"/>
      <dgm:spPr/>
    </dgm:pt>
  </dgm:ptLst>
  <dgm:cxnLst>
    <dgm:cxn modelId="{D75E9F0B-CFBA-4246-A8A8-5FDC2AAA877A}" type="presOf" srcId="{89A382E3-205B-44FA-BBAF-E2BF0526FC4B}" destId="{82C55BEC-DC03-4221-8DFF-0E47D8EEA51A}" srcOrd="0" destOrd="0" presId="urn:microsoft.com/office/officeart/2005/8/layout/cycle2"/>
    <dgm:cxn modelId="{4BF84915-A80E-4F5B-8DC7-1D71F1EBF961}" type="presOf" srcId="{E1AB7381-7249-445C-A18B-B5100CBB5C3D}" destId="{36E1B66C-658D-436C-8A76-DD02A91D7464}" srcOrd="0" destOrd="0" presId="urn:microsoft.com/office/officeart/2005/8/layout/cycle2"/>
    <dgm:cxn modelId="{50DEF51C-D426-4D4E-B3B2-1BA4ED217159}" type="presOf" srcId="{50377839-DE36-43EB-AA8A-7A59C7A53BA8}" destId="{3B498B18-E0B6-41D0-92E0-FB0FC26D1CBD}" srcOrd="0" destOrd="0" presId="urn:microsoft.com/office/officeart/2005/8/layout/cycle2"/>
    <dgm:cxn modelId="{9EFFE031-094E-4D12-B72E-30AC9B1B81BA}" type="presOf" srcId="{181BD084-3CAD-494E-8667-25A293632F1B}" destId="{55039496-8120-4689-BA39-23FE8F1AD51C}" srcOrd="0" destOrd="0" presId="urn:microsoft.com/office/officeart/2005/8/layout/cycle2"/>
    <dgm:cxn modelId="{C4BB843B-8864-4C42-9149-19C2FA696F12}" type="presOf" srcId="{7A8E0F86-BF84-4E12-A4C4-5C9F826A28EF}" destId="{6C980A60-A3C6-4868-8F95-FA5E638A546E}" srcOrd="1" destOrd="0" presId="urn:microsoft.com/office/officeart/2005/8/layout/cycle2"/>
    <dgm:cxn modelId="{4C875C3D-6861-4532-BC77-B0CF0E7C0D1F}" type="presOf" srcId="{1D0A8C1A-F295-4DE7-89F8-5343E5D941D2}" destId="{AD0F2994-521A-4109-818C-765F8EDE0420}" srcOrd="0" destOrd="0" presId="urn:microsoft.com/office/officeart/2005/8/layout/cycle2"/>
    <dgm:cxn modelId="{26AF6F5E-E8BE-4B1D-852E-42B297E52EDF}" type="presOf" srcId="{89A382E3-205B-44FA-BBAF-E2BF0526FC4B}" destId="{A55EA60F-D2C3-4519-B9CA-B7455FA8ED3E}" srcOrd="1" destOrd="0" presId="urn:microsoft.com/office/officeart/2005/8/layout/cycle2"/>
    <dgm:cxn modelId="{1BF10C41-F0A3-44EA-B738-9EAAB7042D26}" type="presOf" srcId="{41671481-B2CE-4A8D-BE1D-70EB724EEE95}" destId="{7EF1FCDC-EDE2-46EE-A160-F7CC637805E5}" srcOrd="1" destOrd="0" presId="urn:microsoft.com/office/officeart/2005/8/layout/cycle2"/>
    <dgm:cxn modelId="{EECB8144-AD46-4D28-A8FC-6BE063BC5FB8}" srcId="{E1AB7381-7249-445C-A18B-B5100CBB5C3D}" destId="{50377839-DE36-43EB-AA8A-7A59C7A53BA8}" srcOrd="6" destOrd="0" parTransId="{76B8285F-CA78-4B47-92B9-5B6FA5C6FC61}" sibTransId="{19B0B990-3A82-42DB-89D5-F08938A39C04}"/>
    <dgm:cxn modelId="{E160DC6B-6D12-4AAD-9EA8-78DE99FE7A5C}" srcId="{E1AB7381-7249-445C-A18B-B5100CBB5C3D}" destId="{3F484D6A-407C-4B6E-897C-558FC8987A0D}" srcOrd="4" destOrd="0" parTransId="{826DCE0F-DABF-46E9-A7FC-50D688FDB1DC}" sibTransId="{93562A59-8F46-4B2F-B7FC-5764D7F7C3DF}"/>
    <dgm:cxn modelId="{9D85AA6C-3185-493C-8E6F-4F47347D3CD3}" type="presOf" srcId="{3F484D6A-407C-4B6E-897C-558FC8987A0D}" destId="{80CE5FAC-DA42-477D-9694-A994633FD1DB}" srcOrd="0" destOrd="0" presId="urn:microsoft.com/office/officeart/2005/8/layout/cycle2"/>
    <dgm:cxn modelId="{C27F446F-382D-4A0D-94CE-680581300DD5}" type="presOf" srcId="{402D911D-5AE7-47AF-A437-F224D0B1D1D0}" destId="{7670752D-B88B-4312-ACDD-89EDF8E4CC1D}" srcOrd="0" destOrd="0" presId="urn:microsoft.com/office/officeart/2005/8/layout/cycle2"/>
    <dgm:cxn modelId="{F283DA54-FE04-4B28-A899-79EA1BB26554}" type="presOf" srcId="{A97630A1-772F-4D28-ABA3-F572085BAF23}" destId="{08C9021C-D90E-4224-9416-81902603F81C}" srcOrd="0" destOrd="0" presId="urn:microsoft.com/office/officeart/2005/8/layout/cycle2"/>
    <dgm:cxn modelId="{C3361B58-7BD6-4C34-A16F-8A2A983023E7}" type="presOf" srcId="{95AFDE5E-9AFA-4AC0-A634-ACE918AB2FDA}" destId="{749B6B6F-67D7-40B1-A075-6C7857036653}" srcOrd="0" destOrd="0" presId="urn:microsoft.com/office/officeart/2005/8/layout/cycle2"/>
    <dgm:cxn modelId="{747B1379-BD92-40F2-9619-91A1FF78293C}" srcId="{E1AB7381-7249-445C-A18B-B5100CBB5C3D}" destId="{C259E6E5-D5B7-4C14-9612-393A0390813A}" srcOrd="5" destOrd="0" parTransId="{F409AB32-C199-4872-AB1F-4F92CB20C9B5}" sibTransId="{4DFDF5F0-A681-49AB-8841-522EC6646385}"/>
    <dgm:cxn modelId="{72A34E7C-3AD5-4973-985D-7C7A0FCAF503}" type="presOf" srcId="{4DFDF5F0-A681-49AB-8841-522EC6646385}" destId="{D75C18FE-C94E-4632-97D1-1634069AB896}" srcOrd="0" destOrd="0" presId="urn:microsoft.com/office/officeart/2005/8/layout/cycle2"/>
    <dgm:cxn modelId="{CB84EC8D-2EBA-42C8-A848-D954F0FE6F37}" srcId="{E1AB7381-7249-445C-A18B-B5100CBB5C3D}" destId="{402D911D-5AE7-47AF-A437-F224D0B1D1D0}" srcOrd="1" destOrd="0" parTransId="{0400EE08-A690-47BD-9272-172B873BCD9C}" sibTransId="{1D0A8C1A-F295-4DE7-89F8-5343E5D941D2}"/>
    <dgm:cxn modelId="{F221DBA1-9403-4990-B2E9-5737D83A485F}" type="presOf" srcId="{19B0B990-3A82-42DB-89D5-F08938A39C04}" destId="{119F095C-2775-4124-8D8E-DC05E6D3F141}" srcOrd="0" destOrd="0" presId="urn:microsoft.com/office/officeart/2005/8/layout/cycle2"/>
    <dgm:cxn modelId="{7E67E1A3-0EB1-4C8D-8D47-A0ADB6C8F7FE}" type="presOf" srcId="{4DFDF5F0-A681-49AB-8841-522EC6646385}" destId="{FB92F664-DA35-4508-BE98-1A2FB3C17AAE}" srcOrd="1" destOrd="0" presId="urn:microsoft.com/office/officeart/2005/8/layout/cycle2"/>
    <dgm:cxn modelId="{F1478BAE-44E4-4D98-829B-DFDDDA9E9CC3}" type="presOf" srcId="{41671481-B2CE-4A8D-BE1D-70EB724EEE95}" destId="{CE182B9D-6982-4DF1-B3AC-45E1716B9FEC}" srcOrd="0" destOrd="0" presId="urn:microsoft.com/office/officeart/2005/8/layout/cycle2"/>
    <dgm:cxn modelId="{63B3ADB1-634B-4701-8D97-3A5B9F55E178}" srcId="{E1AB7381-7249-445C-A18B-B5100CBB5C3D}" destId="{181BD084-3CAD-494E-8667-25A293632F1B}" srcOrd="0" destOrd="0" parTransId="{B5418090-4056-4BE0-9539-21CA2C0AA541}" sibTransId="{7A8E0F86-BF84-4E12-A4C4-5C9F826A28EF}"/>
    <dgm:cxn modelId="{1172E4B8-E954-413F-B378-577A6F7A494E}" type="presOf" srcId="{93562A59-8F46-4B2F-B7FC-5764D7F7C3DF}" destId="{165E10F3-90DE-487B-8210-F3FBB69A9BD5}" srcOrd="0" destOrd="0" presId="urn:microsoft.com/office/officeart/2005/8/layout/cycle2"/>
    <dgm:cxn modelId="{D6CD1FC6-D75A-4539-9503-F65EE636FAD0}" type="presOf" srcId="{93562A59-8F46-4B2F-B7FC-5764D7F7C3DF}" destId="{C30F1225-BA53-4CCB-B76F-8A647DC9E56E}" srcOrd="1" destOrd="0" presId="urn:microsoft.com/office/officeart/2005/8/layout/cycle2"/>
    <dgm:cxn modelId="{80199EC6-AC4A-4D6F-8B54-50823AAF64F8}" srcId="{E1AB7381-7249-445C-A18B-B5100CBB5C3D}" destId="{A97630A1-772F-4D28-ABA3-F572085BAF23}" srcOrd="3" destOrd="0" parTransId="{A4A1FC65-7C7C-4F34-9CE7-9DB5834B8CE7}" sibTransId="{89A382E3-205B-44FA-BBAF-E2BF0526FC4B}"/>
    <dgm:cxn modelId="{A96FC7C8-AB04-4D35-A023-9F81A643A5EC}" type="presOf" srcId="{19B0B990-3A82-42DB-89D5-F08938A39C04}" destId="{6390B681-C731-4A67-B057-B0AF6619AF8F}" srcOrd="1" destOrd="0" presId="urn:microsoft.com/office/officeart/2005/8/layout/cycle2"/>
    <dgm:cxn modelId="{E6AD9CD0-E930-4CE4-B7E1-71849963FE9C}" type="presOf" srcId="{7A8E0F86-BF84-4E12-A4C4-5C9F826A28EF}" destId="{5B0F36E7-6417-4083-AEE4-6F29F522B5E5}" srcOrd="0" destOrd="0" presId="urn:microsoft.com/office/officeart/2005/8/layout/cycle2"/>
    <dgm:cxn modelId="{FB4081D8-2E3C-4C9A-9FFB-56C1333E1EAC}" type="presOf" srcId="{C259E6E5-D5B7-4C14-9612-393A0390813A}" destId="{AE9283F0-C393-4AA4-A523-E56BA1F8FD80}" srcOrd="0" destOrd="0" presId="urn:microsoft.com/office/officeart/2005/8/layout/cycle2"/>
    <dgm:cxn modelId="{A1EFCADD-625C-4813-B421-05FF79E644B7}" srcId="{E1AB7381-7249-445C-A18B-B5100CBB5C3D}" destId="{95AFDE5E-9AFA-4AC0-A634-ACE918AB2FDA}" srcOrd="2" destOrd="0" parTransId="{72200D4E-0C0D-41E9-BEB5-C09526BACADD}" sibTransId="{41671481-B2CE-4A8D-BE1D-70EB724EEE95}"/>
    <dgm:cxn modelId="{16A5D6DF-5EA1-4B95-A69E-17FE0A13F657}" type="presOf" srcId="{1D0A8C1A-F295-4DE7-89F8-5343E5D941D2}" destId="{2FDB5417-0E5E-49C6-A9AA-32ECFF2F38F1}" srcOrd="1" destOrd="0" presId="urn:microsoft.com/office/officeart/2005/8/layout/cycle2"/>
    <dgm:cxn modelId="{0BD7E4A6-2B5E-46A7-BCD6-FBA2F6DEEF4A}" type="presParOf" srcId="{36E1B66C-658D-436C-8A76-DD02A91D7464}" destId="{55039496-8120-4689-BA39-23FE8F1AD51C}" srcOrd="0" destOrd="0" presId="urn:microsoft.com/office/officeart/2005/8/layout/cycle2"/>
    <dgm:cxn modelId="{56403A3E-7567-45A9-B2A3-59B07D223445}" type="presParOf" srcId="{36E1B66C-658D-436C-8A76-DD02A91D7464}" destId="{5B0F36E7-6417-4083-AEE4-6F29F522B5E5}" srcOrd="1" destOrd="0" presId="urn:microsoft.com/office/officeart/2005/8/layout/cycle2"/>
    <dgm:cxn modelId="{64209747-AD10-407C-B3AB-A325BC0723DA}" type="presParOf" srcId="{5B0F36E7-6417-4083-AEE4-6F29F522B5E5}" destId="{6C980A60-A3C6-4868-8F95-FA5E638A546E}" srcOrd="0" destOrd="0" presId="urn:microsoft.com/office/officeart/2005/8/layout/cycle2"/>
    <dgm:cxn modelId="{E8319DB8-F61E-4869-8E5B-8E13CE47E1FB}" type="presParOf" srcId="{36E1B66C-658D-436C-8A76-DD02A91D7464}" destId="{7670752D-B88B-4312-ACDD-89EDF8E4CC1D}" srcOrd="2" destOrd="0" presId="urn:microsoft.com/office/officeart/2005/8/layout/cycle2"/>
    <dgm:cxn modelId="{0E465F0B-C126-4B27-932B-B2A43B9F0C8A}" type="presParOf" srcId="{36E1B66C-658D-436C-8A76-DD02A91D7464}" destId="{AD0F2994-521A-4109-818C-765F8EDE0420}" srcOrd="3" destOrd="0" presId="urn:microsoft.com/office/officeart/2005/8/layout/cycle2"/>
    <dgm:cxn modelId="{54456640-1CC1-41A5-9D65-128410B32784}" type="presParOf" srcId="{AD0F2994-521A-4109-818C-765F8EDE0420}" destId="{2FDB5417-0E5E-49C6-A9AA-32ECFF2F38F1}" srcOrd="0" destOrd="0" presId="urn:microsoft.com/office/officeart/2005/8/layout/cycle2"/>
    <dgm:cxn modelId="{7CEB3F0E-68C0-4AB9-9824-6E6794B4794F}" type="presParOf" srcId="{36E1B66C-658D-436C-8A76-DD02A91D7464}" destId="{749B6B6F-67D7-40B1-A075-6C7857036653}" srcOrd="4" destOrd="0" presId="urn:microsoft.com/office/officeart/2005/8/layout/cycle2"/>
    <dgm:cxn modelId="{11FF38A4-7703-44DB-8975-7E4D6AC18A20}" type="presParOf" srcId="{36E1B66C-658D-436C-8A76-DD02A91D7464}" destId="{CE182B9D-6982-4DF1-B3AC-45E1716B9FEC}" srcOrd="5" destOrd="0" presId="urn:microsoft.com/office/officeart/2005/8/layout/cycle2"/>
    <dgm:cxn modelId="{B20D9C98-D855-40D6-85E5-5ADD8F2818D9}" type="presParOf" srcId="{CE182B9D-6982-4DF1-B3AC-45E1716B9FEC}" destId="{7EF1FCDC-EDE2-46EE-A160-F7CC637805E5}" srcOrd="0" destOrd="0" presId="urn:microsoft.com/office/officeart/2005/8/layout/cycle2"/>
    <dgm:cxn modelId="{71E01309-5641-4C54-AA0F-B316EDA37C79}" type="presParOf" srcId="{36E1B66C-658D-436C-8A76-DD02A91D7464}" destId="{08C9021C-D90E-4224-9416-81902603F81C}" srcOrd="6" destOrd="0" presId="urn:microsoft.com/office/officeart/2005/8/layout/cycle2"/>
    <dgm:cxn modelId="{8639D1A9-4942-452F-9CC7-A777340F5078}" type="presParOf" srcId="{36E1B66C-658D-436C-8A76-DD02A91D7464}" destId="{82C55BEC-DC03-4221-8DFF-0E47D8EEA51A}" srcOrd="7" destOrd="0" presId="urn:microsoft.com/office/officeart/2005/8/layout/cycle2"/>
    <dgm:cxn modelId="{278887A3-EE94-4AB3-8947-97E499591447}" type="presParOf" srcId="{82C55BEC-DC03-4221-8DFF-0E47D8EEA51A}" destId="{A55EA60F-D2C3-4519-B9CA-B7455FA8ED3E}" srcOrd="0" destOrd="0" presId="urn:microsoft.com/office/officeart/2005/8/layout/cycle2"/>
    <dgm:cxn modelId="{325CA47D-F90E-4F9B-9762-EB790529090C}" type="presParOf" srcId="{36E1B66C-658D-436C-8A76-DD02A91D7464}" destId="{80CE5FAC-DA42-477D-9694-A994633FD1DB}" srcOrd="8" destOrd="0" presId="urn:microsoft.com/office/officeart/2005/8/layout/cycle2"/>
    <dgm:cxn modelId="{660C8B07-330E-4836-B3EB-B551DED947EF}" type="presParOf" srcId="{36E1B66C-658D-436C-8A76-DD02A91D7464}" destId="{165E10F3-90DE-487B-8210-F3FBB69A9BD5}" srcOrd="9" destOrd="0" presId="urn:microsoft.com/office/officeart/2005/8/layout/cycle2"/>
    <dgm:cxn modelId="{5CA2E1EA-B29D-4792-B908-F605BF737AEB}" type="presParOf" srcId="{165E10F3-90DE-487B-8210-F3FBB69A9BD5}" destId="{C30F1225-BA53-4CCB-B76F-8A647DC9E56E}" srcOrd="0" destOrd="0" presId="urn:microsoft.com/office/officeart/2005/8/layout/cycle2"/>
    <dgm:cxn modelId="{49012C1C-A423-4089-AD26-836F5DEEA9BA}" type="presParOf" srcId="{36E1B66C-658D-436C-8A76-DD02A91D7464}" destId="{AE9283F0-C393-4AA4-A523-E56BA1F8FD80}" srcOrd="10" destOrd="0" presId="urn:microsoft.com/office/officeart/2005/8/layout/cycle2"/>
    <dgm:cxn modelId="{2B830A61-D793-4DF8-A51D-7BE8B5E0C7E8}" type="presParOf" srcId="{36E1B66C-658D-436C-8A76-DD02A91D7464}" destId="{D75C18FE-C94E-4632-97D1-1634069AB896}" srcOrd="11" destOrd="0" presId="urn:microsoft.com/office/officeart/2005/8/layout/cycle2"/>
    <dgm:cxn modelId="{19A42AA1-653E-40C2-9799-880C1A43487D}" type="presParOf" srcId="{D75C18FE-C94E-4632-97D1-1634069AB896}" destId="{FB92F664-DA35-4508-BE98-1A2FB3C17AAE}" srcOrd="0" destOrd="0" presId="urn:microsoft.com/office/officeart/2005/8/layout/cycle2"/>
    <dgm:cxn modelId="{C180FCE1-9ABA-4C87-B27A-9C2A0379B2BA}" type="presParOf" srcId="{36E1B66C-658D-436C-8A76-DD02A91D7464}" destId="{3B498B18-E0B6-41D0-92E0-FB0FC26D1CBD}" srcOrd="12" destOrd="0" presId="urn:microsoft.com/office/officeart/2005/8/layout/cycle2"/>
    <dgm:cxn modelId="{B00A0400-C2ED-44B7-955A-CD22EF168425}" type="presParOf" srcId="{36E1B66C-658D-436C-8A76-DD02A91D7464}" destId="{119F095C-2775-4124-8D8E-DC05E6D3F141}" srcOrd="13" destOrd="0" presId="urn:microsoft.com/office/officeart/2005/8/layout/cycle2"/>
    <dgm:cxn modelId="{B74EC0F4-87F8-40E9-93A1-A4A92492FD3A}" type="presParOf" srcId="{119F095C-2775-4124-8D8E-DC05E6D3F141}" destId="{6390B681-C731-4A67-B057-B0AF6619AF8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39496-8120-4689-BA39-23FE8F1AD51C}">
      <dsp:nvSpPr>
        <dsp:cNvPr id="0" name=""/>
        <dsp:cNvSpPr/>
      </dsp:nvSpPr>
      <dsp:spPr>
        <a:xfrm>
          <a:off x="1629389" y="-55861"/>
          <a:ext cx="1297760" cy="1212008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Hård konkurrence om opmærksomhed</a:t>
          </a:r>
        </a:p>
      </dsp:txBody>
      <dsp:txXfrm>
        <a:off x="1819442" y="121633"/>
        <a:ext cx="917654" cy="857020"/>
      </dsp:txXfrm>
    </dsp:sp>
    <dsp:sp modelId="{5B0F36E7-6417-4083-AEE4-6F29F522B5E5}">
      <dsp:nvSpPr>
        <dsp:cNvPr id="0" name=""/>
        <dsp:cNvSpPr/>
      </dsp:nvSpPr>
      <dsp:spPr>
        <a:xfrm rot="1502973">
          <a:off x="2947365" y="725787"/>
          <a:ext cx="177985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949876" y="780289"/>
        <a:ext cx="124590" cy="197417"/>
      </dsp:txXfrm>
    </dsp:sp>
    <dsp:sp modelId="{7670752D-B88B-4312-ACDD-89EDF8E4CC1D}">
      <dsp:nvSpPr>
        <dsp:cNvPr id="0" name=""/>
        <dsp:cNvSpPr/>
      </dsp:nvSpPr>
      <dsp:spPr>
        <a:xfrm>
          <a:off x="3116932" y="682465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Presset økonomi</a:t>
          </a:r>
        </a:p>
      </dsp:txBody>
      <dsp:txXfrm>
        <a:off x="3259703" y="825236"/>
        <a:ext cx="689360" cy="689360"/>
      </dsp:txXfrm>
    </dsp:sp>
    <dsp:sp modelId="{AD0F2994-521A-4109-818C-765F8EDE0420}">
      <dsp:nvSpPr>
        <dsp:cNvPr id="0" name=""/>
        <dsp:cNvSpPr/>
      </dsp:nvSpPr>
      <dsp:spPr>
        <a:xfrm rot="4702532">
          <a:off x="3629024" y="1724180"/>
          <a:ext cx="233131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656947" y="1755734"/>
        <a:ext cx="163192" cy="197417"/>
      </dsp:txXfrm>
    </dsp:sp>
    <dsp:sp modelId="{749B6B6F-67D7-40B1-A075-6C7857036653}">
      <dsp:nvSpPr>
        <dsp:cNvPr id="0" name=""/>
        <dsp:cNvSpPr/>
      </dsp:nvSpPr>
      <dsp:spPr>
        <a:xfrm>
          <a:off x="3402004" y="2068220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 barlow light"/>
            </a:rPr>
            <a:t>Reduktion i offentlige tilskud</a:t>
          </a:r>
        </a:p>
      </dsp:txBody>
      <dsp:txXfrm>
        <a:off x="3544775" y="2210991"/>
        <a:ext cx="689360" cy="689360"/>
      </dsp:txXfrm>
    </dsp:sp>
    <dsp:sp modelId="{CE182B9D-6982-4DF1-B3AC-45E1716B9FEC}">
      <dsp:nvSpPr>
        <dsp:cNvPr id="0" name=""/>
        <dsp:cNvSpPr/>
      </dsp:nvSpPr>
      <dsp:spPr>
        <a:xfrm rot="7714286">
          <a:off x="3367069" y="2918261"/>
          <a:ext cx="204067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416764" y="2960135"/>
        <a:ext cx="142847" cy="197417"/>
      </dsp:txXfrm>
    </dsp:sp>
    <dsp:sp modelId="{08C9021C-D90E-4224-9416-81902603F81C}">
      <dsp:nvSpPr>
        <dsp:cNvPr id="0" name=""/>
        <dsp:cNvSpPr/>
      </dsp:nvSpPr>
      <dsp:spPr>
        <a:xfrm>
          <a:off x="2394507" y="3104016"/>
          <a:ext cx="1165680" cy="1190804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Økonomisk model er ikke bæredygtig</a:t>
          </a:r>
        </a:p>
      </dsp:txBody>
      <dsp:txXfrm>
        <a:off x="2565217" y="3278405"/>
        <a:ext cx="824260" cy="842026"/>
      </dsp:txXfrm>
    </dsp:sp>
    <dsp:sp modelId="{82C55BEC-DC03-4221-8DFF-0E47D8EEA51A}">
      <dsp:nvSpPr>
        <dsp:cNvPr id="0" name=""/>
        <dsp:cNvSpPr/>
      </dsp:nvSpPr>
      <dsp:spPr>
        <a:xfrm rot="10800000">
          <a:off x="2100045" y="3534904"/>
          <a:ext cx="208086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162471" y="3600710"/>
        <a:ext cx="145660" cy="197417"/>
      </dsp:txXfrm>
    </dsp:sp>
    <dsp:sp modelId="{80CE5FAC-DA42-477D-9694-A994633FD1DB}">
      <dsp:nvSpPr>
        <dsp:cNvPr id="0" name=""/>
        <dsp:cNvSpPr/>
      </dsp:nvSpPr>
      <dsp:spPr>
        <a:xfrm>
          <a:off x="1026989" y="3211967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Stigende krav til hestevel-færd</a:t>
          </a:r>
        </a:p>
      </dsp:txBody>
      <dsp:txXfrm>
        <a:off x="1169760" y="3354738"/>
        <a:ext cx="689360" cy="689360"/>
      </dsp:txXfrm>
    </dsp:sp>
    <dsp:sp modelId="{165E10F3-90DE-487B-8210-F3FBB69A9BD5}">
      <dsp:nvSpPr>
        <dsp:cNvPr id="0" name=""/>
        <dsp:cNvSpPr/>
      </dsp:nvSpPr>
      <dsp:spPr>
        <a:xfrm rot="13885714">
          <a:off x="933629" y="2968753"/>
          <a:ext cx="25864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996615" y="3064891"/>
        <a:ext cx="181049" cy="197417"/>
      </dsp:txXfrm>
    </dsp:sp>
    <dsp:sp modelId="{AE9283F0-C393-4AA4-A523-E56BA1F8FD80}">
      <dsp:nvSpPr>
        <dsp:cNvPr id="0" name=""/>
        <dsp:cNvSpPr/>
      </dsp:nvSpPr>
      <dsp:spPr>
        <a:xfrm>
          <a:off x="114881" y="2068220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Truende fald i antal aktive og hesteejere</a:t>
          </a:r>
        </a:p>
      </dsp:txBody>
      <dsp:txXfrm>
        <a:off x="257652" y="2210991"/>
        <a:ext cx="689360" cy="689360"/>
      </dsp:txXfrm>
    </dsp:sp>
    <dsp:sp modelId="{D75C18FE-C94E-4632-97D1-1634069AB896}">
      <dsp:nvSpPr>
        <dsp:cNvPr id="0" name=""/>
        <dsp:cNvSpPr/>
      </dsp:nvSpPr>
      <dsp:spPr>
        <a:xfrm rot="16971429">
          <a:off x="661512" y="1767557"/>
          <a:ext cx="166306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80907" y="1857684"/>
        <a:ext cx="116414" cy="197417"/>
      </dsp:txXfrm>
    </dsp:sp>
    <dsp:sp modelId="{D75DBA50-0A8E-4D4E-A35A-208063B74CA0}">
      <dsp:nvSpPr>
        <dsp:cNvPr id="0" name=""/>
        <dsp:cNvSpPr/>
      </dsp:nvSpPr>
      <dsp:spPr>
        <a:xfrm>
          <a:off x="266189" y="467771"/>
          <a:ext cx="1323342" cy="132334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a-DK" sz="1000" b="0" i="0" kern="1200" dirty="0" err="1">
              <a:solidFill>
                <a:srgbClr val="00153E"/>
              </a:solidFill>
              <a:latin typeface="Barlow Light" panose="00000400000000000000" pitchFamily="2" charset="0"/>
            </a:rPr>
            <a:t>Mgl</a:t>
          </a: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. kræfter til at konkurrere om opmærksomhed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</dsp:txBody>
      <dsp:txXfrm>
        <a:off x="459988" y="661570"/>
        <a:ext cx="935744" cy="935744"/>
      </dsp:txXfrm>
    </dsp:sp>
    <dsp:sp modelId="{7B7407A8-D68F-4DA8-8660-04A392ED48DA}">
      <dsp:nvSpPr>
        <dsp:cNvPr id="0" name=""/>
        <dsp:cNvSpPr/>
      </dsp:nvSpPr>
      <dsp:spPr>
        <a:xfrm rot="20206894">
          <a:off x="1565964" y="672307"/>
          <a:ext cx="88050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400" kern="1200"/>
        </a:p>
      </dsp:txBody>
      <dsp:txXfrm>
        <a:off x="1567034" y="743320"/>
        <a:ext cx="61635" cy="197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39496-8120-4689-BA39-23FE8F1AD51C}">
      <dsp:nvSpPr>
        <dsp:cNvPr id="0" name=""/>
        <dsp:cNvSpPr/>
      </dsp:nvSpPr>
      <dsp:spPr>
        <a:xfrm>
          <a:off x="1626046" y="-105365"/>
          <a:ext cx="1239695" cy="1239695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Bedre udnyttelse af sporten kommercielle potentiale</a:t>
          </a:r>
        </a:p>
      </dsp:txBody>
      <dsp:txXfrm>
        <a:off x="1807595" y="76184"/>
        <a:ext cx="876597" cy="876597"/>
      </dsp:txXfrm>
    </dsp:sp>
    <dsp:sp modelId="{5B0F36E7-6417-4083-AEE4-6F29F522B5E5}">
      <dsp:nvSpPr>
        <dsp:cNvPr id="0" name=""/>
        <dsp:cNvSpPr/>
      </dsp:nvSpPr>
      <dsp:spPr>
        <a:xfrm rot="1542857">
          <a:off x="2865511" y="693741"/>
          <a:ext cx="18847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868311" y="747281"/>
        <a:ext cx="131930" cy="197417"/>
      </dsp:txXfrm>
    </dsp:sp>
    <dsp:sp modelId="{7670752D-B88B-4312-ACDD-89EDF8E4CC1D}">
      <dsp:nvSpPr>
        <dsp:cNvPr id="0" name=""/>
        <dsp:cNvSpPr/>
      </dsp:nvSpPr>
      <dsp:spPr>
        <a:xfrm>
          <a:off x="3076476" y="661762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Forbedret økonomi</a:t>
          </a:r>
        </a:p>
      </dsp:txBody>
      <dsp:txXfrm>
        <a:off x="3219247" y="804533"/>
        <a:ext cx="689360" cy="689360"/>
      </dsp:txXfrm>
    </dsp:sp>
    <dsp:sp modelId="{AD0F2994-521A-4109-818C-765F8EDE0420}">
      <dsp:nvSpPr>
        <dsp:cNvPr id="0" name=""/>
        <dsp:cNvSpPr/>
      </dsp:nvSpPr>
      <dsp:spPr>
        <a:xfrm rot="4628571">
          <a:off x="3595741" y="1690677"/>
          <a:ext cx="25864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625904" y="1718659"/>
        <a:ext cx="181049" cy="197417"/>
      </dsp:txXfrm>
    </dsp:sp>
    <dsp:sp modelId="{749B6B6F-67D7-40B1-A075-6C7857036653}">
      <dsp:nvSpPr>
        <dsp:cNvPr id="0" name=""/>
        <dsp:cNvSpPr/>
      </dsp:nvSpPr>
      <dsp:spPr>
        <a:xfrm>
          <a:off x="3402004" y="2087991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Mere attraktive baner</a:t>
          </a:r>
        </a:p>
      </dsp:txBody>
      <dsp:txXfrm>
        <a:off x="3544775" y="2230762"/>
        <a:ext cx="689360" cy="689360"/>
      </dsp:txXfrm>
    </dsp:sp>
    <dsp:sp modelId="{CE182B9D-6982-4DF1-B3AC-45E1716B9FEC}">
      <dsp:nvSpPr>
        <dsp:cNvPr id="0" name=""/>
        <dsp:cNvSpPr/>
      </dsp:nvSpPr>
      <dsp:spPr>
        <a:xfrm rot="7714286">
          <a:off x="3308644" y="2977078"/>
          <a:ext cx="258642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371630" y="3012552"/>
        <a:ext cx="181049" cy="197417"/>
      </dsp:txXfrm>
    </dsp:sp>
    <dsp:sp modelId="{08C9021C-D90E-4224-9416-81902603F81C}">
      <dsp:nvSpPr>
        <dsp:cNvPr id="0" name=""/>
        <dsp:cNvSpPr/>
      </dsp:nvSpPr>
      <dsp:spPr>
        <a:xfrm>
          <a:off x="2489896" y="3231738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Mere </a:t>
          </a:r>
          <a:r>
            <a:rPr lang="da-DK" sz="1000" b="0" i="0" kern="1200" dirty="0" err="1">
              <a:solidFill>
                <a:srgbClr val="00153E"/>
              </a:solidFill>
              <a:latin typeface="Barlow Light" panose="00000400000000000000" pitchFamily="2" charset="0"/>
            </a:rPr>
            <a:t>opmærk-somhed</a:t>
          </a:r>
          <a:endParaRPr lang="da-DK" sz="1000" b="0" i="0" kern="1200" dirty="0">
            <a:solidFill>
              <a:srgbClr val="00153E"/>
            </a:solidFill>
            <a:latin typeface="Barlow Light" panose="00000400000000000000" pitchFamily="2" charset="0"/>
          </a:endParaRPr>
        </a:p>
      </dsp:txBody>
      <dsp:txXfrm>
        <a:off x="2632667" y="3374509"/>
        <a:ext cx="689360" cy="689360"/>
      </dsp:txXfrm>
    </dsp:sp>
    <dsp:sp modelId="{82C55BEC-DC03-4221-8DFF-0E47D8EEA51A}">
      <dsp:nvSpPr>
        <dsp:cNvPr id="0" name=""/>
        <dsp:cNvSpPr/>
      </dsp:nvSpPr>
      <dsp:spPr>
        <a:xfrm rot="10800000">
          <a:off x="2185582" y="3554675"/>
          <a:ext cx="215048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250096" y="3620481"/>
        <a:ext cx="150534" cy="197417"/>
      </dsp:txXfrm>
    </dsp:sp>
    <dsp:sp modelId="{80CE5FAC-DA42-477D-9694-A994633FD1DB}">
      <dsp:nvSpPr>
        <dsp:cNvPr id="0" name=""/>
        <dsp:cNvSpPr/>
      </dsp:nvSpPr>
      <dsp:spPr>
        <a:xfrm>
          <a:off x="944736" y="3149486"/>
          <a:ext cx="1139407" cy="1139407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Bedre rammer for aktive og hesteejere</a:t>
          </a:r>
        </a:p>
      </dsp:txBody>
      <dsp:txXfrm>
        <a:off x="1111598" y="3316348"/>
        <a:ext cx="805683" cy="805683"/>
      </dsp:txXfrm>
    </dsp:sp>
    <dsp:sp modelId="{165E10F3-90DE-487B-8210-F3FBB69A9BD5}">
      <dsp:nvSpPr>
        <dsp:cNvPr id="0" name=""/>
        <dsp:cNvSpPr/>
      </dsp:nvSpPr>
      <dsp:spPr>
        <a:xfrm rot="13885714">
          <a:off x="929014" y="2955406"/>
          <a:ext cx="215048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981383" y="3046432"/>
        <a:ext cx="150534" cy="197417"/>
      </dsp:txXfrm>
    </dsp:sp>
    <dsp:sp modelId="{AE9283F0-C393-4AA4-A523-E56BA1F8FD80}">
      <dsp:nvSpPr>
        <dsp:cNvPr id="0" name=""/>
        <dsp:cNvSpPr/>
      </dsp:nvSpPr>
      <dsp:spPr>
        <a:xfrm>
          <a:off x="114881" y="2087991"/>
          <a:ext cx="974902" cy="974902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Flere aktive og hesteejere</a:t>
          </a:r>
        </a:p>
      </dsp:txBody>
      <dsp:txXfrm>
        <a:off x="257652" y="2230762"/>
        <a:ext cx="689360" cy="689360"/>
      </dsp:txXfrm>
    </dsp:sp>
    <dsp:sp modelId="{D75C18FE-C94E-4632-97D1-1634069AB896}">
      <dsp:nvSpPr>
        <dsp:cNvPr id="0" name=""/>
        <dsp:cNvSpPr/>
      </dsp:nvSpPr>
      <dsp:spPr>
        <a:xfrm rot="16971429">
          <a:off x="642624" y="1730470"/>
          <a:ext cx="230036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69451" y="1829916"/>
        <a:ext cx="161025" cy="197417"/>
      </dsp:txXfrm>
    </dsp:sp>
    <dsp:sp modelId="{3B498B18-E0B6-41D0-92E0-FB0FC26D1CBD}">
      <dsp:nvSpPr>
        <dsp:cNvPr id="0" name=""/>
        <dsp:cNvSpPr/>
      </dsp:nvSpPr>
      <dsp:spPr>
        <a:xfrm>
          <a:off x="376265" y="608303"/>
          <a:ext cx="1103189" cy="1081819"/>
        </a:xfrm>
        <a:prstGeom prst="ellipse">
          <a:avLst/>
        </a:prstGeom>
        <a:solidFill>
          <a:srgbClr val="E0EFF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a-DK" sz="1000" b="0" i="0" kern="1200" dirty="0">
              <a:solidFill>
                <a:srgbClr val="00153E"/>
              </a:solidFill>
              <a:latin typeface="Barlow Light" panose="00000400000000000000" pitchFamily="2" charset="0"/>
            </a:rPr>
            <a:t>Styrket konkurrence dygtighed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000" b="0" i="0" kern="1200" dirty="0">
            <a:solidFill>
              <a:srgbClr val="00153E"/>
            </a:solidFill>
          </a:endParaRPr>
        </a:p>
      </dsp:txBody>
      <dsp:txXfrm>
        <a:off x="537823" y="766732"/>
        <a:ext cx="780073" cy="764961"/>
      </dsp:txXfrm>
    </dsp:sp>
    <dsp:sp modelId="{119F095C-2775-4124-8D8E-DC05E6D3F141}">
      <dsp:nvSpPr>
        <dsp:cNvPr id="0" name=""/>
        <dsp:cNvSpPr/>
      </dsp:nvSpPr>
      <dsp:spPr>
        <a:xfrm rot="20057143">
          <a:off x="1473451" y="684497"/>
          <a:ext cx="155568" cy="329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400" kern="1200"/>
        </a:p>
      </dsp:txBody>
      <dsp:txXfrm>
        <a:off x="1475762" y="760428"/>
        <a:ext cx="108898" cy="197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3FB7C-857D-4F2E-BB7D-BAA6C396FD31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B928F-FF57-424E-B275-E8BE81FAB5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795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6328E-EA3A-D52C-D0E3-A76546AB9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Barlow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5F7B81D-F0D1-2340-DCCA-8C1E277EA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Barlow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B08D7E-7A48-4C89-F7DE-32663FC8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6DDA5A-7BB0-E2D2-7784-3C39183C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0EA8359-F26A-27F4-AD32-114454D8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183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63FB8-EAC2-38F5-4108-E5859F8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282DDCE-0A75-3255-282E-8631F260E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428011-6E08-90C4-8345-48BF7078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56A2FF-F30D-AFF9-7A78-85183A0C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1C1E51B-DA5D-BD00-3171-D7624EBE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80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1D0B3A1-8A93-3D8C-8459-D5DB692AA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0D00664-388E-700E-CDB0-433355347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BBF3E0-A5FB-DF05-DEEB-BE2E10C2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0A31FBD-5A43-8D2C-7E69-9661209D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0521367-1961-0874-CA55-4EDC4B0C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97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81783-B106-057E-DBA8-81A64091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6CF08C-C90A-A185-751A-4CA7B6466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Barlow" panose="00000500000000000000" pitchFamily="2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89C78A7-EE78-323A-ABFF-8EFB35C0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F808DA-DF0D-89C7-D5A1-2B30DCC0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FF8FD4-60AF-2100-1195-F773C9E0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03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95D47-4400-1D13-49DD-BE89202F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Barlow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27CCEE-F55A-3B1D-7D65-CE23FA341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AF7EAD-FC92-7C5C-5063-F2143CC6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D6FFDE5-AC62-CE9B-C44E-71BDED46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16E28A-F28C-052A-654F-E6CA522D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396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1F47B-0291-099E-B918-3B280742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D6B3AF-5E2C-CFB0-4C39-828C5926F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BE08D11-3E2F-5C2B-65FC-42FEF8E81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9545638-02DD-F3F3-6236-6A51A885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87C792-B436-36E5-9F17-5D7FAEC4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34653D8-5F78-DC83-95F2-3AF751A4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442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2798E-5217-3E6C-6609-AD5536BC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BC5095-3290-3E75-115A-656094E7A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821B265-1899-550E-03C5-C3EB35065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A5C5E89-B094-9BB2-732E-B943CF177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4BE49A4-BD75-CF0B-713F-B91EF58B3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4533609-8EF6-CB39-2A02-7689E382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F343C6F-B4D4-56A7-3342-CBEF1B2F8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B0AF2BF-8442-4C08-E73B-7CA9C843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440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1B8D5-6B7E-9639-1E5D-53CE99A4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1FAFDA7-4BF0-5102-49BB-0A303769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0A254A6-2A56-C01F-2F16-0F28E869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2D92573-E5A5-7B5F-F284-1D594555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135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7D038D7-0742-E317-DD27-FEA10CD7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900499E-B719-081F-5695-4658DF3C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AAA281-7BB0-150F-372F-10C90FB5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657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FEB8B-FB7F-717B-6110-396206A5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9BBE06-C7D5-01C9-6DF9-46637B284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1F52FE8-00A4-BA29-5FA6-105FFF519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C812F21-CE46-790C-2703-EACD1BBD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D73E72F-EFB0-D05A-F3AA-C3683B00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94831A-31D4-AB17-4097-0FE18AD5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56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E33FD-3A70-88E0-F3EE-949F4D4B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4AEB2BC-6545-87DC-263C-E466A8EE1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6851A0-3298-CE0A-D41C-7F4798504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A5133F8-5D2B-535A-1611-CC22CB7CB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4BE1F1F-FA90-C3C6-5A7D-9C35EA6A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0502D91-395C-69B7-959D-120251EBB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671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6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6CB6993-1484-B516-EC9F-845CB0DC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D29110-F429-50E8-D4AF-F28B41ECC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907152-212B-86E6-A049-BE3AE782D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B489D-F475-4A8F-B50C-DA4A28DF8DCF}" type="datetimeFigureOut">
              <a:rPr lang="da-DK" smtClean="0"/>
              <a:t>14-11-2025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0FACB12-2234-39CC-6F03-B22213097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51C296-1A8B-33C0-56E8-25F2A54E7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B2954-6340-47DD-83FC-B48B478A24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167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arlow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AF6091A5-3E89-6036-AD6E-056226F63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77DA5E-B8B4-E669-C86F-03BDDAFF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8" y="1109869"/>
            <a:ext cx="776361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Orientering</a:t>
            </a:r>
            <a:r>
              <a:rPr lang="da-DK" sz="6000" b="1" dirty="0" err="1">
                <a:solidFill>
                  <a:srgbClr val="E0EFFA"/>
                </a:solidFill>
                <a:latin typeface="Barlow Condensed SemiBold" panose="00000706000000000000" pitchFamily="2" charset="0"/>
              </a:rPr>
              <a:t>smøde</a:t>
            </a: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 for alle i</a:t>
            </a:r>
            <a:b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6000" b="1">
                <a:solidFill>
                  <a:srgbClr val="E0EFFA"/>
                </a:solidFill>
                <a:latin typeface="Barlow Condensed SemiBold" panose="00000706000000000000" pitchFamily="2" charset="0"/>
              </a:rPr>
              <a:t>Dansk Hestevæddeløbsport</a:t>
            </a:r>
            <a:endParaRPr lang="da-DK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D4A00A-83ED-8B59-3D02-590247B34F41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1" u="none" strike="noStrike" kern="1200" cap="none" spc="0" normalizeH="0" baseline="0" noProof="0" dirty="0">
                <a:ln>
                  <a:noFill/>
                </a:ln>
                <a:solidFill>
                  <a:srgbClr val="E0EFFA"/>
                </a:solidFill>
                <a:effectLst/>
                <a:uLnTx/>
                <a:uFillTx/>
                <a:latin typeface="Barlow Semi Condensed Light" panose="00000406000000000000" pitchFamily="2" charset="0"/>
                <a:ea typeface="+mn-ea"/>
                <a:cs typeface="+mn-cs"/>
              </a:rPr>
              <a:t>14. november 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7BE4D6F4-07CF-D408-7834-4F93C4CA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1A551-FC16-A88E-41C9-F84B20832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CBCC0B7-3702-A2F8-37F7-CF5AC97A0A28}"/>
              </a:ext>
            </a:extLst>
          </p:cNvPr>
          <p:cNvSpPr/>
          <p:nvPr/>
        </p:nvSpPr>
        <p:spPr>
          <a:xfrm>
            <a:off x="0" y="0"/>
            <a:ext cx="13085685" cy="685799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E1038C-0629-2293-6DCD-20B85F49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3172"/>
            <a:ext cx="9877801" cy="1483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KOMMERCIELT OG ORGANISATORISK HAR VI DESVÆRRE IKKE GEARET OS TIL NUTIDENS KRAV </a:t>
            </a: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  <p:pic>
        <p:nvPicPr>
          <p:cNvPr id="6" name="Billede 5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95FF7FF0-AB92-525C-B005-CD21EDAF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4155343B-0D98-95D0-E849-38DC44F3C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4A8EE52-67E7-F6D9-25F5-690A49DE1325}"/>
              </a:ext>
            </a:extLst>
          </p:cNvPr>
          <p:cNvSpPr/>
          <p:nvPr/>
        </p:nvSpPr>
        <p:spPr>
          <a:xfrm>
            <a:off x="701566" y="1601580"/>
            <a:ext cx="8915400" cy="9820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VÆDDELØBSSPORTEN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6780927-152F-695B-1464-586005F5C30B}"/>
              </a:ext>
            </a:extLst>
          </p:cNvPr>
          <p:cNvSpPr/>
          <p:nvPr/>
        </p:nvSpPr>
        <p:spPr>
          <a:xfrm>
            <a:off x="1003197" y="2805382"/>
            <a:ext cx="4411972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Hestevæddeløb har ikke i tilstrækkelig grad tilpasset sig oplevelsesøkonomiens indtog i sportsverdenen og vi har markant mistet konkurrencekraft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DFAC36C-773A-B2D5-DC0D-1F0D648ED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9712736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47C7F4B-1AB2-3D6E-CB61-69260BFF047A}"/>
              </a:ext>
            </a:extLst>
          </p:cNvPr>
          <p:cNvSpPr/>
          <p:nvPr/>
        </p:nvSpPr>
        <p:spPr>
          <a:xfrm>
            <a:off x="5766047" y="2805382"/>
            <a:ext cx="3249531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Uforløst ineffektivt organisatorisk set up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3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2D4A7-6D94-9A4F-5196-BE28E01CD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19A6E7B-62D4-42EB-A2FB-C8F0652047C3}"/>
              </a:ext>
            </a:extLst>
          </p:cNvPr>
          <p:cNvSpPr/>
          <p:nvPr/>
        </p:nvSpPr>
        <p:spPr>
          <a:xfrm>
            <a:off x="0" y="0"/>
            <a:ext cx="13085685" cy="685799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lede 12" descr="Et billede, der indeholder udendørs, græs, person, Tøjle&#10;&#10;AI-genereret indhold kan være ukorrekt.">
            <a:extLst>
              <a:ext uri="{FF2B5EF4-FFF2-40B4-BE49-F238E27FC236}">
                <a16:creationId xmlns:a16="http://schemas.microsoft.com/office/drawing/2014/main" id="{A96837CD-9C55-CED8-B212-A63BB85A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099CDE-0177-D64A-8FC8-2139EB02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756"/>
            <a:ext cx="9877801" cy="8480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FUNDAMENTET ER ALT ANDET END ROBUST – UDFORDRINGERNE STÅR I KØ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  <p:pic>
        <p:nvPicPr>
          <p:cNvPr id="6" name="Billede 5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F2BC5C9B-6134-4CDC-E50B-99E7EDB18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359B0387-392A-5159-F918-F4B34AF05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A30D9C4-E2B9-56AD-4102-59F734AD2B1B}"/>
              </a:ext>
            </a:extLst>
          </p:cNvPr>
          <p:cNvSpPr/>
          <p:nvPr/>
        </p:nvSpPr>
        <p:spPr>
          <a:xfrm>
            <a:off x="701566" y="1601580"/>
            <a:ext cx="8915400" cy="98206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VÆDDELØBSSPORTEN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733D55C-1916-BE24-89B7-27F2C1F52B38}"/>
              </a:ext>
            </a:extLst>
          </p:cNvPr>
          <p:cNvSpPr/>
          <p:nvPr/>
        </p:nvSpPr>
        <p:spPr>
          <a:xfrm>
            <a:off x="7803472" y="2766445"/>
            <a:ext cx="1790229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Uforløst ineffektivt organisatorisk set up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B0A005C-6FF0-C9CF-903B-BCEA9A4D3F59}"/>
              </a:ext>
            </a:extLst>
          </p:cNvPr>
          <p:cNvSpPr/>
          <p:nvPr/>
        </p:nvSpPr>
        <p:spPr>
          <a:xfrm>
            <a:off x="5104890" y="2766445"/>
            <a:ext cx="2698582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Hestevæddeløb har ikke i tilstrækkelig grad tilpasset sig oplevelsesøkonomiens indtog i sportsverdenen og vi har markant mistet konkurrencekraft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4B1CEB2-8B2C-66D7-851F-6D1B8E856FBF}"/>
              </a:ext>
            </a:extLst>
          </p:cNvPr>
          <p:cNvSpPr/>
          <p:nvPr/>
        </p:nvSpPr>
        <p:spPr>
          <a:xfrm>
            <a:off x="701566" y="2766445"/>
            <a:ext cx="4403324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20F0502020204030204" pitchFamily="2" charset="0"/>
                <a:ea typeface="+mn-ea"/>
                <a:cs typeface="+mn-cs"/>
              </a:rPr>
              <a:t>Tilbagegang på de fleste fronter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20F0502020204030204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Færre aktive udøvere og hesteejere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Fald i publikums og medie interesse – dog aktuel fremgang rent publikumsmæssigt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Mgl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. vækst i spilindtægter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Kulturministeriets reduktion og omlægning af støtte til sporten – 2027 er en trussel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Presset økonomi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DDDF58-8EDA-5D08-0448-71D087E98F0A}"/>
              </a:ext>
            </a:extLst>
          </p:cNvPr>
          <p:cNvSpPr txBox="1">
            <a:spLocks/>
          </p:cNvSpPr>
          <p:nvPr/>
        </p:nvSpPr>
        <p:spPr>
          <a:xfrm>
            <a:off x="736122" y="5655697"/>
            <a:ext cx="9877801" cy="1483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 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r>
              <a:rPr lang="da-DK" sz="49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HERUDOVER KOMMER EN OPSAGT ST AFTALE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327EA-24C1-F210-47B2-96894FD1D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B54ECFA-52F0-AE2F-E578-EE78FAECC1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F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AC63AE-A1A0-3A34-A4BB-2CC459FD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42237"/>
            <a:ext cx="11494575" cy="1483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HANDLINGSPLANEN ER MOTIVERET AF SÅVEL EN DEFENSIV</a:t>
            </a:r>
            <a:br>
              <a:rPr lang="da-DK" sz="3200" b="1" kern="100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r>
              <a:rPr lang="da-DK" sz="3200" b="1" kern="100" dirty="0">
                <a:latin typeface="Barlow Condensed SemiBold" panose="00000706000000000000" pitchFamily="2" charset="0"/>
                <a:cs typeface="Times New Roman" panose="02020603050405020304" pitchFamily="18" charset="0"/>
              </a:rPr>
              <a:t>SOM EN OFFENSIV TILGANG</a:t>
            </a:r>
            <a:endParaRPr lang="da-DK" sz="3200" b="1" dirty="0">
              <a:latin typeface="Barlow Condensed SemiBold" panose="00000706000000000000" pitchFamily="2" charset="0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74B4833B-0E86-59CC-A863-473F96463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graphicFrame>
        <p:nvGraphicFramePr>
          <p:cNvPr id="3" name="Pladsholder til indhold 3">
            <a:extLst>
              <a:ext uri="{FF2B5EF4-FFF2-40B4-BE49-F238E27FC236}">
                <a16:creationId xmlns:a16="http://schemas.microsoft.com/office/drawing/2014/main" id="{6CCD4686-BD5E-F513-25C7-179807B56B40}"/>
              </a:ext>
            </a:extLst>
          </p:cNvPr>
          <p:cNvGraphicFramePr>
            <a:graphicFrameLocks/>
          </p:cNvGraphicFramePr>
          <p:nvPr/>
        </p:nvGraphicFramePr>
        <p:xfrm>
          <a:off x="973222" y="1530777"/>
          <a:ext cx="4491788" cy="418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Pladsholder til indhold 3">
            <a:extLst>
              <a:ext uri="{FF2B5EF4-FFF2-40B4-BE49-F238E27FC236}">
                <a16:creationId xmlns:a16="http://schemas.microsoft.com/office/drawing/2014/main" id="{672DF471-D855-4E8E-7984-85F73CCB2217}"/>
              </a:ext>
            </a:extLst>
          </p:cNvPr>
          <p:cNvGraphicFramePr>
            <a:graphicFrameLocks/>
          </p:cNvGraphicFramePr>
          <p:nvPr/>
        </p:nvGraphicFramePr>
        <p:xfrm>
          <a:off x="6277811" y="1438512"/>
          <a:ext cx="4491788" cy="418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FF0E223C-6272-B55A-EEE8-90E90F01C5D8}"/>
              </a:ext>
            </a:extLst>
          </p:cNvPr>
          <p:cNvSpPr/>
          <p:nvPr/>
        </p:nvSpPr>
        <p:spPr>
          <a:xfrm>
            <a:off x="2497843" y="2878543"/>
            <a:ext cx="1616958" cy="1616958"/>
          </a:xfrm>
          <a:prstGeom prst="ellips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🔥 Brændende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 barlow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-&gt; Risiko for sportens </a:t>
            </a:r>
            <a:r>
              <a:rPr kumimoji="0" lang="da-DK" sz="1100" b="1" i="0" u="sng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for-svinden</a:t>
            </a: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 barlow light"/>
                <a:ea typeface="+mn-ea"/>
                <a:cs typeface="+mn-cs"/>
              </a:rPr>
              <a:t> </a:t>
            </a: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 barlow light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6B2A02-8D79-5CA9-9639-3F6DBAECED30}"/>
              </a:ext>
            </a:extLst>
          </p:cNvPr>
          <p:cNvSpPr/>
          <p:nvPr/>
        </p:nvSpPr>
        <p:spPr>
          <a:xfrm>
            <a:off x="7727305" y="2836978"/>
            <a:ext cx="1653775" cy="1653775"/>
          </a:xfrm>
          <a:prstGeom prst="ellips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🔥 Brændende passion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sng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-&gt; Tro på sportens opblomstring</a:t>
            </a: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3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CE5D66-7CFA-C05A-A265-22C03E5C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B4DB1A90-7A44-7016-10C5-9A5CA8EC3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F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A01848-DEF5-A47E-BE69-4E1128DF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00" y="305662"/>
            <a:ext cx="11116800" cy="132556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3200" b="1" kern="100" dirty="0">
                <a:latin typeface="Barlow Condensed SemiBold" panose="00000706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AMBITIONERNE FORVENTES REALISERET IGENNEM 3 HOVEDINDSATSER</a:t>
            </a:r>
            <a:endParaRPr lang="da-DK" sz="3200" kern="100" dirty="0">
              <a:effectLst/>
              <a:latin typeface="Barlow Condensed SemiBold" panose="00000706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il: pentagon 6">
            <a:extLst>
              <a:ext uri="{FF2B5EF4-FFF2-40B4-BE49-F238E27FC236}">
                <a16:creationId xmlns:a16="http://schemas.microsoft.com/office/drawing/2014/main" id="{ED4B71E5-02F5-D43A-1B45-E68DB7FCD103}"/>
              </a:ext>
            </a:extLst>
          </p:cNvPr>
          <p:cNvSpPr/>
          <p:nvPr/>
        </p:nvSpPr>
        <p:spPr>
          <a:xfrm>
            <a:off x="634268" y="2631403"/>
            <a:ext cx="8561642" cy="740123"/>
          </a:xfrm>
          <a:prstGeom prst="homePlat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Fundamentet parat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– forudsætning for ny æra</a:t>
            </a:r>
          </a:p>
        </p:txBody>
      </p:sp>
      <p:sp>
        <p:nvSpPr>
          <p:cNvPr id="8" name="Pil: pentagon 7">
            <a:extLst>
              <a:ext uri="{FF2B5EF4-FFF2-40B4-BE49-F238E27FC236}">
                <a16:creationId xmlns:a16="http://schemas.microsoft.com/office/drawing/2014/main" id="{25924BAC-9884-FF0B-F5D1-129FFBF968E6}"/>
              </a:ext>
            </a:extLst>
          </p:cNvPr>
          <p:cNvSpPr/>
          <p:nvPr/>
        </p:nvSpPr>
        <p:spPr>
          <a:xfrm>
            <a:off x="632988" y="3465096"/>
            <a:ext cx="8561642" cy="740123"/>
          </a:xfrm>
          <a:prstGeom prst="homePlat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Solid økonomi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– forudsætning for succesfuld æra</a:t>
            </a:r>
          </a:p>
        </p:txBody>
      </p:sp>
      <p:sp>
        <p:nvSpPr>
          <p:cNvPr id="12" name="Pil: pentagon 11">
            <a:extLst>
              <a:ext uri="{FF2B5EF4-FFF2-40B4-BE49-F238E27FC236}">
                <a16:creationId xmlns:a16="http://schemas.microsoft.com/office/drawing/2014/main" id="{42E5B6CC-4B80-7C07-2C23-47A2C41C9F80}"/>
              </a:ext>
            </a:extLst>
          </p:cNvPr>
          <p:cNvSpPr/>
          <p:nvPr/>
        </p:nvSpPr>
        <p:spPr>
          <a:xfrm>
            <a:off x="631708" y="1809742"/>
            <a:ext cx="8561642" cy="740123"/>
          </a:xfrm>
          <a:prstGeom prst="homePlate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Bæredygtig sport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 –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license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 to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be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 and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 SemiBold" panose="00000706000000000000" pitchFamily="2" charset="0"/>
                <a:ea typeface="+mn-ea"/>
                <a:cs typeface="+mn-cs"/>
              </a:rPr>
              <a:t>operate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B4DFED">
                  <a:lumMod val="10000"/>
                </a:srgbClr>
              </a:solidFill>
              <a:effectLst/>
              <a:uLnTx/>
              <a:uFillTx/>
              <a:latin typeface="Barlow Condensed SemiBold" panose="00000706000000000000" pitchFamily="2" charset="0"/>
              <a:ea typeface="+mn-ea"/>
              <a:cs typeface="+mn-cs"/>
            </a:endParaRPr>
          </a:p>
        </p:txBody>
      </p:sp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95532384-DA4A-B2CD-FAAD-6B110504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DDBCFC7-E896-13A7-6316-581E913C49E4}"/>
              </a:ext>
            </a:extLst>
          </p:cNvPr>
          <p:cNvSpPr/>
          <p:nvPr/>
        </p:nvSpPr>
        <p:spPr>
          <a:xfrm>
            <a:off x="686414" y="5310331"/>
            <a:ext cx="9480884" cy="635431"/>
          </a:xfrm>
          <a:prstGeom prst="rect">
            <a:avLst/>
          </a:prstGeom>
          <a:solidFill>
            <a:srgbClr val="012F4A"/>
          </a:solidFill>
          <a:ln>
            <a:solidFill>
              <a:srgbClr val="E0EF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pitchFamily="2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</a:rPr>
              <a:t>Udmeldingen om den endelige handlingsplan 2030 blev udsat da vi blev stadig mere bevidste omkring, at en ny  ST aftale</a:t>
            </a:r>
            <a:r>
              <a:rPr lang="da-DK" i="1" dirty="0">
                <a:solidFill>
                  <a:prstClr val="white"/>
                </a:solidFill>
                <a:latin typeface="Barlow Condensed" panose="00000506000000000000" pitchFamily="2" charset="0"/>
              </a:rPr>
              <a:t> skulle på plads for at få fast grund under fødderne – alternativer er afsøgt</a:t>
            </a:r>
            <a:endParaRPr kumimoji="0" lang="da-DK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1" u="none" strike="noStrike" kern="1200" cap="none" spc="0" normalizeH="0" baseline="0" noProof="0" dirty="0">
              <a:ln>
                <a:noFill/>
              </a:ln>
              <a:solidFill>
                <a:srgbClr val="B4DFED">
                  <a:lumMod val="10000"/>
                </a:srgbClr>
              </a:solidFill>
              <a:effectLst/>
              <a:uLnTx/>
              <a:uFillTx/>
              <a:latin typeface="Barlow Condensed" panose="00000506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52CFE3-4315-51B5-BC04-383AB2E2A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EB12048-A68A-EE20-FA27-93B2573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5619F751-9341-7A90-72E7-9E2950EA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276846-E63D-F8CD-1218-84573725D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A944F5-E768-948F-B82E-7204ACBD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7" y="1342781"/>
            <a:ext cx="720128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ST AFTALEN</a:t>
            </a:r>
            <a:b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Baggrund</a:t>
            </a:r>
            <a:b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Det nordiske perspektiv</a:t>
            </a:r>
            <a:b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Spilmarkedet</a:t>
            </a:r>
            <a:br>
              <a:rPr lang="da-DK" sz="2000" b="1" dirty="0">
                <a:solidFill>
                  <a:srgbClr val="E0EFFA"/>
                </a:solidFill>
                <a:effectLst/>
                <a:latin typeface="Barlow Condensed SemiBold" panose="00000706000000000000" pitchFamily="2" charset="0"/>
              </a:rPr>
            </a:br>
            <a:endParaRPr lang="da-DK" sz="2000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C1A1DBF-297D-C73F-F55F-BE494507E621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1" u="none" strike="noStrike" kern="1200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784657-7B4E-DC5C-1115-37049AF25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D6F99-516C-604F-7014-3F0A54FAB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63B8A4F7-E1E8-9EB1-45C4-F743590FC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22C8A6-74EB-C78B-BBD0-4048CF63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808D8-9246-E5CC-7A2E-E329F3CC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361"/>
            <a:ext cx="9246833" cy="1325563"/>
          </a:xfrm>
        </p:spPr>
        <p:txBody>
          <a:bodyPr>
            <a:normAutofit/>
          </a:bodyPr>
          <a:lstStyle/>
          <a:p>
            <a:r>
              <a:rPr lang="da-DK" sz="3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Den eksisterende ST aftale hviler på et grundlag, hvor vi ikke har leveret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C83D7F1-38F5-F85B-A434-81C58DC63171}"/>
              </a:ext>
            </a:extLst>
          </p:cNvPr>
          <p:cNvSpPr/>
          <p:nvPr/>
        </p:nvSpPr>
        <p:spPr>
          <a:xfrm>
            <a:off x="914400" y="1820912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Der skulle skabes synergier landene imellem, som ville fremme den positive udvikling i travsporten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A8CC60F-CCEF-1341-A471-B63F012D9530}"/>
              </a:ext>
            </a:extLst>
          </p:cNvPr>
          <p:cNvSpPr/>
          <p:nvPr/>
        </p:nvSpPr>
        <p:spPr>
          <a:xfrm>
            <a:off x="914401" y="342900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Vi skulle levere et spilprodukt, som ville fremme spilomsætningen 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B5C8BC5-B4CD-ADB3-584E-D1BBCB54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32EE2D45-57C2-EC3D-EFDC-072021D4C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E146A9F-C639-3462-2D1D-2286E77B79A4}"/>
              </a:ext>
            </a:extLst>
          </p:cNvPr>
          <p:cNvSpPr/>
          <p:nvPr/>
        </p:nvSpPr>
        <p:spPr>
          <a:xfrm>
            <a:off x="914400" y="4914537"/>
            <a:ext cx="8609529" cy="1388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Ved det første reelle genforhandlingsmøde i september bliver det for første gang klart, at der skulle noget ekstraordinært til for en ny ST aftale på lignende vilkår som i dag 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1" u="none" strike="noStrike" kern="1200" cap="none" spc="0" normalizeH="0" baseline="0" noProof="0" dirty="0">
              <a:ln>
                <a:noFill/>
              </a:ln>
              <a:solidFill>
                <a:srgbClr val="B4DFED">
                  <a:lumMod val="10000"/>
                </a:srgbClr>
              </a:solidFill>
              <a:effectLst/>
              <a:uLnTx/>
              <a:uFillTx/>
              <a:latin typeface="Barlow Condensed" panose="00000506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B26322-8FDD-1146-DC3F-3D467D8CD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C3EF5-EC2D-2054-7551-95566255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361"/>
            <a:ext cx="9246833" cy="1325563"/>
          </a:xfrm>
        </p:spPr>
        <p:txBody>
          <a:bodyPr>
            <a:normAutofit/>
          </a:bodyPr>
          <a:lstStyle/>
          <a:p>
            <a:r>
              <a:rPr lang="da-DK" sz="3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Den 8. oktober har vi først et 1-1 møde med ST formand Anders </a:t>
            </a:r>
            <a:r>
              <a:rPr lang="da-DK" sz="3200" b="1" dirty="0" err="1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Källström</a:t>
            </a:r>
            <a:r>
              <a:rPr lang="da-DK" sz="3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 og senere med de nordiske lande og ATG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FA60CD6-03E1-1ADC-9AB2-DB698693610F}"/>
              </a:ext>
            </a:extLst>
          </p:cNvPr>
          <p:cNvSpPr/>
          <p:nvPr/>
        </p:nvSpPr>
        <p:spPr>
          <a:xfrm>
            <a:off x="914400" y="1820912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Mødet med Anders K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ällström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initierede processen om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som hovedbane i region Øresund men overflytning af danske løb til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– en arbejdsgruppe fik til opgave at konkretisere – en styregruppe skulle beslutte næste skridt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EA07F63-0860-4921-28A4-880F87C5EAAA}"/>
              </a:ext>
            </a:extLst>
          </p:cNvPr>
          <p:cNvSpPr/>
          <p:nvPr/>
        </p:nvSpPr>
        <p:spPr>
          <a:xfrm>
            <a:off x="914401" y="342900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Mødet med de nordiske lande bekræftede en trist meget bekymrende trussel: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Antallet af heste i træning forventes at falde med 20% fra 2024 frem til 2030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Antallet af fødte heste forventes at falde med 48% fra 2018 til 2030 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C454069A-DDB6-8BE3-46CE-336D4B33F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510F78B2-8684-E1D4-1E73-0B0F3BF43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7012385-C7AB-329B-9505-75A8A5901B65}"/>
              </a:ext>
            </a:extLst>
          </p:cNvPr>
          <p:cNvSpPr/>
          <p:nvPr/>
        </p:nvSpPr>
        <p:spPr>
          <a:xfrm>
            <a:off x="889248" y="5081728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ATG tydeliggjorde nødvendigheden af, at der var mindst 10 heste i hvert løb for at optimere spilomsætningen    </a:t>
            </a:r>
          </a:p>
        </p:txBody>
      </p:sp>
    </p:spTree>
    <p:extLst>
      <p:ext uri="{BB962C8B-B14F-4D97-AF65-F5344CB8AC3E}">
        <p14:creationId xmlns:p14="http://schemas.microsoft.com/office/powerpoint/2010/main" val="12938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FA64F-A75C-39B9-2963-22C84658F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6BD4-FCE6-C83A-1402-75A1C204C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0E255-C542-CF89-2352-CA429570B5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F2056098-8D25-4A84-80B8-9D5B18A87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C65E3-4E40-9FAE-B15B-A630A8A47110}"/>
              </a:ext>
            </a:extLst>
          </p:cNvPr>
          <p:cNvSpPr txBox="1"/>
          <p:nvPr/>
        </p:nvSpPr>
        <p:spPr>
          <a:xfrm>
            <a:off x="0" y="39805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arlow" panose="00000500000000000000" pitchFamily="2" charset="0"/>
              </a:rPr>
              <a:t>VISION ØRESUND – ET HISTORISK SAMARBEJDE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F1546-2FA9-960F-CA00-024BBA02A95F}"/>
              </a:ext>
            </a:extLst>
          </p:cNvPr>
          <p:cNvSpPr txBox="1"/>
          <p:nvPr/>
        </p:nvSpPr>
        <p:spPr>
          <a:xfrm>
            <a:off x="0" y="457970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To </a:t>
            </a:r>
            <a:r>
              <a:rPr lang="en-US" sz="2000" b="1" dirty="0" err="1">
                <a:solidFill>
                  <a:schemeClr val="bg1"/>
                </a:solidFill>
                <a:latin typeface="Barlow" panose="00000500000000000000" pitchFamily="2" charset="0"/>
              </a:rPr>
              <a:t>lande</a:t>
            </a:r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. En sport. En </a:t>
            </a:r>
            <a:r>
              <a:rPr lang="en-US" sz="2000" b="1" dirty="0" err="1">
                <a:solidFill>
                  <a:schemeClr val="bg1"/>
                </a:solidFill>
                <a:latin typeface="Barlow" panose="00000500000000000000" pitchFamily="2" charset="0"/>
              </a:rPr>
              <a:t>fremtid</a:t>
            </a:r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Barlow" panose="00000500000000000000" pitchFamily="2" charset="0"/>
              </a:rPr>
              <a:t>Hvad er drømmen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Barlow" panose="00000500000000000000" pitchFamily="2" charset="0"/>
              </a:rPr>
              <a:t>Hvordan ført ud i livet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Barlow" panose="00000500000000000000" pitchFamily="2" charset="0"/>
              </a:rPr>
              <a:t>DTS/Charlottenlund 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8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C3341-325F-AF4A-CED2-2C1EEE9E0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9175959-0BE3-7113-B7CF-201A8D01CEAC}"/>
              </a:ext>
            </a:extLst>
          </p:cNvPr>
          <p:cNvSpPr/>
          <p:nvPr/>
        </p:nvSpPr>
        <p:spPr>
          <a:xfrm>
            <a:off x="-345056" y="0"/>
            <a:ext cx="63144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C303AE-4E35-CCE4-0D1E-51C335CE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90" y="457200"/>
            <a:ext cx="5244860" cy="16002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Ultimo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oktober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/primo November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nikkede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styregruppen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og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DTCs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bestyrelse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til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drømmen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11B36A-2C82-CFC0-A27A-B9D223A40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9982"/>
            <a:ext cx="4655238" cy="33790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Udarbejdet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Svensk Trav, Dansk Hestevæddeløb,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Jägersro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og ATG I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fællesskab</a:t>
            </a:r>
            <a:endParaRPr lang="en-US" sz="18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Hensigtserklæring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ramme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for den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endelige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løsning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ny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ST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aftale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aftale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hvor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DH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indtræder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minimum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associeret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medlem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intention om et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delejerskab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BET25 for at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sikre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fremtidig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stabil</a:t>
            </a:r>
            <a:r>
              <a:rPr lang="en-US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finansiering</a:t>
            </a:r>
            <a:endParaRPr lang="en-US" sz="18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CB767669-7CE5-3EF3-D336-8809A2F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8344D-E563-3A01-A759-B8EB0792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BCE6A1C-F780-674E-B4E5-0F3DA14AABDC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1F474A-BFB4-E6BB-A992-B39D914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134"/>
            <a:ext cx="3932237" cy="16002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Drømmen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– Vision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Øresund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foldet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ud</a:t>
            </a:r>
            <a:endParaRPr lang="en-US" sz="2800" b="1" dirty="0">
              <a:solidFill>
                <a:schemeClr val="tx1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7021F3A3-0719-8500-D70D-C590F77B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E2FE6C9-ED20-4EC3-E3A5-C0DCE8D6A109}"/>
              </a:ext>
            </a:extLst>
          </p:cNvPr>
          <p:cNvSpPr txBox="1">
            <a:spLocks/>
          </p:cNvSpPr>
          <p:nvPr/>
        </p:nvSpPr>
        <p:spPr>
          <a:xfrm>
            <a:off x="839788" y="1791245"/>
            <a:ext cx="4888152" cy="377014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 eaLnBrk="0" fontAlgn="base" hangingPunct="0"/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Sammenhængskraft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Danmark og Sverige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imellem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hvor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vi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sammen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løfter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udfordringerne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giver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håb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på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fremtiden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283464" indent="-283464" eaLnBrk="0" fontAlgn="base" hangingPunct="0"/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Jägersro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bliver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hovedbanen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2027 I region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Øresund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– Nye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Jægersro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bliver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Europas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mest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moderne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trav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arena –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uden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opstald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-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træningsfaciliteter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283464" indent="-283464" eaLnBrk="0" fontAlgn="base" hangingPunct="0"/>
            <a:r>
              <a:rPr lang="en-US" altLang="en-US" sz="1800" dirty="0" err="1">
                <a:latin typeface="Barlow" panose="00000500000000000000" pitchFamily="2" charset="0"/>
              </a:rPr>
              <a:t>Overførsel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af</a:t>
            </a:r>
            <a:r>
              <a:rPr lang="en-US" altLang="en-US" sz="1800" dirty="0">
                <a:latin typeface="Barlow" panose="00000500000000000000" pitchFamily="2" charset="0"/>
              </a:rPr>
              <a:t> 20-25 </a:t>
            </a:r>
            <a:r>
              <a:rPr lang="en-US" altLang="en-US" sz="1800" dirty="0" err="1">
                <a:latin typeface="Barlow" panose="00000500000000000000" pitchFamily="2" charset="0"/>
              </a:rPr>
              <a:t>løbsdage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fra</a:t>
            </a:r>
            <a:r>
              <a:rPr lang="en-US" altLang="en-US" sz="1800" dirty="0">
                <a:latin typeface="Barlow" panose="00000500000000000000" pitchFamily="2" charset="0"/>
              </a:rPr>
              <a:t> Danmark </a:t>
            </a:r>
            <a:r>
              <a:rPr lang="en-US" altLang="en-US" sz="1800" dirty="0" err="1">
                <a:latin typeface="Barlow" panose="00000500000000000000" pitchFamily="2" charset="0"/>
              </a:rPr>
              <a:t>til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Jägersro</a:t>
            </a:r>
            <a:br>
              <a:rPr lang="en-US" altLang="en-US" sz="1800" dirty="0">
                <a:latin typeface="Barlow" panose="00000500000000000000" pitchFamily="2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
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Ambitionen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om at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udvikle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et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moderne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træningsanlæg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på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Sjælland (“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Grosbois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”) – med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løbsbane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primært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breddeløb</a:t>
            </a:r>
            <a:endParaRPr lang="en-US" sz="1800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3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BEB697-CAD2-69A2-EC2D-76FC84D5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8294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</a:rPr>
              <a:t>DAGSORDEN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2E6862A-40F1-C70F-5294-512C1594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5950257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Billede 4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D29E8D30-8CD5-70CD-B5A4-359394356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BB33515-F368-8E49-4290-1E1ABEF49909}"/>
              </a:ext>
            </a:extLst>
          </p:cNvPr>
          <p:cNvSpPr txBox="1"/>
          <p:nvPr/>
        </p:nvSpPr>
        <p:spPr>
          <a:xfrm>
            <a:off x="514191" y="2434034"/>
            <a:ext cx="5026453" cy="4075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Velkommen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Mål med mødet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Handlingsplan 2030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ST aftalen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Vision Øresund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Næste skridt	</a:t>
            </a: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Spørgsmål</a:t>
            </a: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72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450C-CEDD-6E11-BF27-9895EA44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F8B094-30B2-9256-910E-9076088416EA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7F402D-0A40-065D-0899-28A7B081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134"/>
            <a:ext cx="3932237" cy="16002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Drømmen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– vision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Øresund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tilfører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mange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fordele</a:t>
            </a:r>
            <a:endParaRPr lang="en-US" sz="2800" b="1" dirty="0">
              <a:solidFill>
                <a:schemeClr val="tx1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499BFDBF-1BE2-3457-6E0E-BEC07F31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3CAE551-9558-4548-62A7-C72338D902F4}"/>
              </a:ext>
            </a:extLst>
          </p:cNvPr>
          <p:cNvSpPr txBox="1">
            <a:spLocks/>
          </p:cNvSpPr>
          <p:nvPr/>
        </p:nvSpPr>
        <p:spPr>
          <a:xfrm>
            <a:off x="839788" y="1791245"/>
            <a:ext cx="4888152" cy="377014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buNone/>
            </a:pP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Danske trænere og hesteejere får økonomisk bedre adgang til en stærkere løbsregion med højere præmier og flere attraktive løbsdage.</a:t>
            </a: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Heste får bedre forhold ved eliteløb – startfrekvensen vil kunne øges – bedre økonomi</a:t>
            </a: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Danske aktive får bedre rammer for udvikling, flere løb og en klar vej frem i et samlet nordisk løbsprodukt.</a:t>
            </a:r>
          </a:p>
          <a:p>
            <a:pPr eaLnBrk="0" fontAlgn="base" hangingPunct="0"/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Et moderne træningsanlæg på Sjælland vil kunne tiltrække nye hesteejere, trænere og udøvere</a:t>
            </a:r>
          </a:p>
          <a:p>
            <a:pPr eaLnBrk="0" fontAlgn="base" hangingPunct="0"/>
            <a:r>
              <a:rPr lang="da-DK" altLang="en-US" sz="1900" dirty="0">
                <a:latin typeface="Barlow" panose="00000500000000000000" pitchFamily="2" charset="0"/>
              </a:rPr>
              <a:t>M</a:t>
            </a:r>
            <a:r>
              <a:rPr kumimoji="0" lang="da-DK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ed en ny aftale med Svensk Travsport for Dansk Hestevæddeløbssport sikret et økonomisk fremtidigt fundament for bredden, ungdommen og eliten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3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E48AB-E555-6F41-0011-94B70453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2C90EFE-CB5B-7A18-E4AF-810FCA447DA9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90BD54-D866-B253-E184-439B795B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134"/>
            <a:ext cx="4594854" cy="1600200"/>
          </a:xfrm>
        </p:spPr>
        <p:txBody>
          <a:bodyPr>
            <a:normAutofit fontScale="90000"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Uanset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ærgerlige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konsekvenser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for DTS/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Charlottenlund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er det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håbet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, at DTS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kan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se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mulighederne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 </a:t>
            </a: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44EE5B28-4DB7-6819-8607-91D10188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F5E7F0C-53E8-9E32-C1D2-653EFDE4C62A}"/>
              </a:ext>
            </a:extLst>
          </p:cNvPr>
          <p:cNvSpPr txBox="1">
            <a:spLocks/>
          </p:cNvSpPr>
          <p:nvPr/>
        </p:nvSpPr>
        <p:spPr>
          <a:xfrm>
            <a:off x="483079" y="1791245"/>
            <a:ext cx="5244861" cy="474757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buNone/>
            </a:pP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Der er kæmpe respekt for Charlottenlunds historie og traditioner og ingen har gået efter </a:t>
            </a:r>
            <a:r>
              <a:rPr lang="da-DK" altLang="en-US" sz="2900" dirty="0">
                <a:latin typeface="Barlow" panose="00000500000000000000" pitchFamily="2" charset="0"/>
              </a:rPr>
              <a:t>Lundens</a:t>
            </a:r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afvikling – det blev en afledt konsekvens af Vision Øresunds realisering – også fordi:</a:t>
            </a:r>
          </a:p>
          <a:p>
            <a:pPr lvl="1"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Lunden er blevet misrøgtet i rigtig mange år</a:t>
            </a:r>
          </a:p>
          <a:p>
            <a:pPr lvl="1"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Lunden har i dag et meget utidssvarende og nedslidt anlæg med et stort behov for investeringer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Svært at tilbyde gode kundeoplevelser</a:t>
            </a:r>
            <a:endParaRPr kumimoji="0" lang="da-DK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Hestegrundlaget på Sjælland er meget beskedent og for nedadgående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Mange løbsdage med for få heste og for få løb</a:t>
            </a:r>
          </a:p>
          <a:p>
            <a:pPr marL="457200" lvl="1" indent="0" eaLnBrk="0" fontAlgn="base" hangingPunct="0">
              <a:buNone/>
            </a:pPr>
            <a:endParaRPr lang="da-DK" altLang="en-US" sz="2900" dirty="0">
              <a:latin typeface="Barlow" panose="00000500000000000000" pitchFamily="2" charset="0"/>
            </a:endParaRPr>
          </a:p>
          <a:p>
            <a:pPr marL="457200" lvl="1" indent="0" eaLnBrk="0" fontAlgn="base" hangingPunct="0">
              <a:buNone/>
            </a:pPr>
            <a:endParaRPr kumimoji="0" lang="da-DK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eaLnBrk="0" fontAlgn="base" hangingPunct="0"/>
            <a:r>
              <a:rPr kumimoji="0" lang="da-DK" altLang="en-US" sz="2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DTS har i Skovbo alle muligheder for fortsat at spille en helt central rolle i dansk travsport og vision Øresund: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Opdatere Skovbo til et moderne træningsanlæg som vil kunne tiltrække nye og eksisterende hesteejere, trænere – internationale som nationale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Nyt fundament for bredden og ungdom</a:t>
            </a:r>
          </a:p>
          <a:p>
            <a:pPr lvl="1" eaLnBrk="0" fontAlgn="base" hangingPunct="0"/>
            <a:r>
              <a:rPr lang="da-DK" altLang="en-US" sz="2900" dirty="0">
                <a:latin typeface="Barlow" panose="00000500000000000000" pitchFamily="2" charset="0"/>
              </a:rPr>
              <a:t>Etablere </a:t>
            </a:r>
            <a:r>
              <a:rPr lang="da-DK" altLang="en-US" sz="2900" dirty="0" err="1">
                <a:latin typeface="Barlow" panose="00000500000000000000" pitchFamily="2" charset="0"/>
              </a:rPr>
              <a:t>løbsbane</a:t>
            </a:r>
            <a:r>
              <a:rPr lang="da-DK" altLang="en-US" sz="2900" dirty="0">
                <a:latin typeface="Barlow" panose="00000500000000000000" pitchFamily="2" charset="0"/>
              </a:rPr>
              <a:t> primært for bredden – men kunne også være for eksempelvis Dansk Trav Derby </a:t>
            </a:r>
            <a:endParaRPr kumimoji="0" lang="da-DK" altLang="en-US" sz="2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C7176-F554-408E-269A-9F276B194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5FDAA8-AEBD-9AC7-6F06-21969C2AC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3EF9A6DC-E675-7EDD-A0EF-02078449E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86CA39-B0AB-6FEA-2BA0-6FF63DD38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835BEE-BBE0-8B78-9619-4B0BDD4C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7" y="1342781"/>
            <a:ext cx="720128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NÆSTE SKRIDT</a:t>
            </a:r>
            <a:br>
              <a:rPr lang="da-DK" sz="6000" b="1" dirty="0">
                <a:solidFill>
                  <a:srgbClr val="E0EFFA"/>
                </a:solidFill>
                <a:effectLst/>
                <a:latin typeface="Barlow Condensed SemiBold" panose="00000706000000000000" pitchFamily="2" charset="0"/>
              </a:rPr>
            </a:br>
            <a:endParaRPr lang="da-DK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77433C4-B3EB-3600-EE73-E580F5A4B557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kumimoji="0" lang="da-DK" b="0" i="1" u="none" strike="noStrike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3B2EA2-F5EB-1CD3-A353-CEAABB4C4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86FBE6-0CE0-38FD-EB92-755C4494F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90A0E1D2-1376-6316-61BC-465A3651F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2E2B2-74C9-ECE7-F744-9422557F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A1306D0-5B4C-B1E6-A1A7-65B04D6A4282}"/>
              </a:ext>
            </a:extLst>
          </p:cNvPr>
          <p:cNvSpPr/>
          <p:nvPr/>
        </p:nvSpPr>
        <p:spPr>
          <a:xfrm>
            <a:off x="0" y="0"/>
            <a:ext cx="596939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A1A3D5-58BE-EF46-E3AB-F50033B2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Hvad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skal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der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ske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rlow Condensed" panose="00000506000000000000" pitchFamily="2" charset="0"/>
              </a:rPr>
              <a:t>herfra</a:t>
            </a:r>
            <a:r>
              <a:rPr lang="en-US" sz="2800" b="1" dirty="0">
                <a:solidFill>
                  <a:schemeClr val="tx1"/>
                </a:solidFill>
                <a:latin typeface="Barlow Condensed" panose="00000506000000000000" pitchFamily="2" charset="0"/>
              </a:rPr>
              <a:t> </a:t>
            </a:r>
          </a:p>
        </p:txBody>
      </p:sp>
      <p:pic>
        <p:nvPicPr>
          <p:cNvPr id="7" name="Picture 6" descr="Two horses with red and blue bandages&#10;&#10;AI-generated content may be incorrect.">
            <a:extLst>
              <a:ext uri="{FF2B5EF4-FFF2-40B4-BE49-F238E27FC236}">
                <a16:creationId xmlns:a16="http://schemas.microsoft.com/office/drawing/2014/main" id="{A1AAB38A-8117-7A43-985C-DB457151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r="23961"/>
          <a:stretch>
            <a:fillRect/>
          </a:stretch>
        </p:blipFill>
        <p:spPr>
          <a:xfrm>
            <a:off x="5969391" y="0"/>
            <a:ext cx="6222609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817BF78-A61E-9589-EF55-8BB2732D4266}"/>
              </a:ext>
            </a:extLst>
          </p:cNvPr>
          <p:cNvSpPr txBox="1">
            <a:spLocks/>
          </p:cNvSpPr>
          <p:nvPr/>
        </p:nvSpPr>
        <p:spPr>
          <a:xfrm>
            <a:off x="839788" y="2489982"/>
            <a:ext cx="4629359" cy="33790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lvl="0" indent="-283464" eaLnBrk="0" fontAlgn="base" hangingPunct="0"/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Vi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håber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ønsker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fortsat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dialog med DTS - vi er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enhver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parat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til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at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diskutere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og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vende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mulighederne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283464" lvl="0" indent="-283464" eaLnBrk="0" fontAlgn="base" hangingPunct="0"/>
            <a:r>
              <a:rPr lang="en-US" altLang="en-US" sz="1800" dirty="0">
                <a:latin typeface="Barlow" panose="00000500000000000000" pitchFamily="2" charset="0"/>
              </a:rPr>
              <a:t>Vi </a:t>
            </a:r>
            <a:r>
              <a:rPr lang="en-US" altLang="en-US" sz="1800" dirty="0" err="1">
                <a:latin typeface="Barlow" panose="00000500000000000000" pitchFamily="2" charset="0"/>
              </a:rPr>
              <a:t>kommer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rundt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på</a:t>
            </a:r>
            <a:r>
              <a:rPr lang="en-US" altLang="en-US" sz="1800" dirty="0">
                <a:latin typeface="Barlow" panose="00000500000000000000" pitchFamily="2" charset="0"/>
              </a:rPr>
              <a:t> alle </a:t>
            </a:r>
            <a:r>
              <a:rPr lang="en-US" altLang="en-US" sz="1800" dirty="0" err="1">
                <a:latin typeface="Barlow" panose="00000500000000000000" pitchFamily="2" charset="0"/>
              </a:rPr>
              <a:t>banerne</a:t>
            </a:r>
            <a:r>
              <a:rPr lang="en-US" altLang="en-US" sz="1800" dirty="0">
                <a:latin typeface="Barlow" panose="00000500000000000000" pitchFamily="2" charset="0"/>
              </a:rPr>
              <a:t> og </a:t>
            </a:r>
            <a:r>
              <a:rPr lang="en-US" altLang="en-US" sz="1800" dirty="0" err="1">
                <a:latin typeface="Barlow" panose="00000500000000000000" pitchFamily="2" charset="0"/>
              </a:rPr>
              <a:t>diskuterer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handlingsplan</a:t>
            </a:r>
            <a:r>
              <a:rPr lang="en-US" altLang="en-US" sz="1800" dirty="0">
                <a:latin typeface="Barlow" panose="00000500000000000000" pitchFamily="2" charset="0"/>
              </a:rPr>
              <a:t> 2030 og vision </a:t>
            </a:r>
            <a:r>
              <a:rPr lang="en-US" altLang="en-US" sz="1800" dirty="0" err="1">
                <a:latin typeface="Barlow" panose="00000500000000000000" pitchFamily="2" charset="0"/>
              </a:rPr>
              <a:t>Øresund</a:t>
            </a:r>
            <a:endParaRPr lang="en-US" altLang="en-US" sz="1800" dirty="0">
              <a:latin typeface="Barlow" panose="00000500000000000000" pitchFamily="2" charset="0"/>
            </a:endParaRPr>
          </a:p>
          <a:p>
            <a:pPr marL="283464" lvl="0" indent="-283464" eaLnBrk="0" fontAlgn="base" hangingPunct="0"/>
            <a:r>
              <a:rPr lang="en-US" altLang="en-US" sz="1800" dirty="0">
                <a:latin typeface="Barlow" panose="00000500000000000000" pitchFamily="2" charset="0"/>
              </a:rPr>
              <a:t>En </a:t>
            </a:r>
            <a:r>
              <a:rPr lang="en-US" altLang="en-US" sz="1800" dirty="0" err="1">
                <a:latin typeface="Barlow" panose="00000500000000000000" pitchFamily="2" charset="0"/>
              </a:rPr>
              <a:t>ny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endelig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samarbejdsaftale</a:t>
            </a:r>
            <a:r>
              <a:rPr lang="en-US" altLang="en-US" sz="1800" dirty="0">
                <a:latin typeface="Barlow" panose="00000500000000000000" pitchFamily="2" charset="0"/>
              </a:rPr>
              <a:t> med Svensk </a:t>
            </a:r>
            <a:r>
              <a:rPr lang="en-US" altLang="en-US" sz="1800" dirty="0" err="1">
                <a:latin typeface="Barlow" panose="00000500000000000000" pitchFamily="2" charset="0"/>
              </a:rPr>
              <a:t>Travsport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forventes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underskrevet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til</a:t>
            </a:r>
            <a:r>
              <a:rPr lang="en-US" altLang="en-US" sz="1800" dirty="0">
                <a:latin typeface="Barlow" panose="00000500000000000000" pitchFamily="2" charset="0"/>
              </a:rPr>
              <a:t> </a:t>
            </a:r>
            <a:r>
              <a:rPr lang="en-US" altLang="en-US" sz="1800" dirty="0" err="1">
                <a:latin typeface="Barlow" panose="00000500000000000000" pitchFamily="2" charset="0"/>
              </a:rPr>
              <a:t>juni</a:t>
            </a:r>
            <a:r>
              <a:rPr lang="en-US" altLang="en-US" sz="1800" dirty="0">
                <a:latin typeface="Barlow" panose="00000500000000000000" pitchFamily="2" charset="0"/>
              </a:rPr>
              <a:t> 2026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B920F-C663-0240-14DD-35F2F8C6B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266530-F38D-011A-B806-FBFEBAE6A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C23669DD-4100-D767-D829-DE9966822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979D36-C66B-E87F-119C-7B3A86045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7B22EF-47B0-D258-ECF5-2A7B97D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7" y="1342781"/>
            <a:ext cx="720128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effectLst/>
                <a:latin typeface="Barlow "/>
              </a:rPr>
              <a:t>SPØRGSMÅL</a:t>
            </a:r>
            <a:r>
              <a:rPr lang="da-DK" sz="6000" b="1" dirty="0">
                <a:solidFill>
                  <a:srgbClr val="E0EFFA"/>
                </a:solidFill>
                <a:effectLst/>
                <a:latin typeface="Barlow Bold" panose="00000800000000000000" pitchFamily="2" charset="0"/>
              </a:rPr>
              <a:t>?</a:t>
            </a:r>
            <a:br>
              <a:rPr lang="da-DK" sz="6000" b="1" dirty="0">
                <a:solidFill>
                  <a:srgbClr val="E0EFFA"/>
                </a:solidFill>
                <a:effectLst/>
                <a:latin typeface="Barlow Bold" panose="00000800000000000000" pitchFamily="2" charset="0"/>
              </a:rPr>
            </a:br>
            <a:endParaRPr lang="da-DK" b="1" noProof="0" dirty="0">
              <a:solidFill>
                <a:srgbClr val="E0EFFA"/>
              </a:solidFill>
              <a:effectLst/>
              <a:latin typeface="Barlow Bold" panose="00000800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0E690AC-73F4-1D19-D493-A5C8D345EA8E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kumimoji="0" lang="da-DK" b="0" i="1" u="none" strike="noStrike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74A93B-2E9C-A8CC-E954-325D3F664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B4E7E8-9519-AD88-B8A8-8F8B6A043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48615145-40BC-70C3-F399-10E628ECA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22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424EB-C014-B293-6010-58EA92DF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FEB0F0EE-8389-4F28-30A8-FA015A58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763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4580F-C168-1A96-6E9E-26BDB732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800"/>
              </a:spcAft>
            </a:pPr>
            <a:r>
              <a:rPr lang="en-US" sz="3800" b="1" dirty="0">
                <a:solidFill>
                  <a:srgbClr val="FFFFFF"/>
                </a:solidFill>
                <a:latin typeface="Barlow Condensed SemiBold" panose="00000706000000000000" pitchFamily="2" charset="0"/>
              </a:rPr>
              <a:t>VI RIDER OG KØRER FREMTIDEN I MØDE MED EN TRO PÅ OG EN OPTIMISME OM AT VI ER PÅ RETTE VEJ - OG UANSET UDFORDRINGER UNDERVEJS – SÅ SKAL OG VIL VI KOMME I </a:t>
            </a:r>
            <a:r>
              <a:rPr lang="en-US" sz="3800" b="1" u="sng" dirty="0">
                <a:solidFill>
                  <a:srgbClr val="FFFFFF"/>
                </a:solidFill>
                <a:latin typeface="Barlow Condensed SemiBold" panose="00000706000000000000" pitchFamily="2" charset="0"/>
              </a:rPr>
              <a:t>MÅL</a:t>
            </a:r>
            <a:r>
              <a:rPr lang="en-US" sz="3800" b="1" dirty="0">
                <a:solidFill>
                  <a:srgbClr val="FFFFFF"/>
                </a:solidFill>
                <a:latin typeface="Barlow Condensed SemiBold" panose="00000706000000000000" pitchFamily="2" charset="0"/>
              </a:rPr>
              <a:t>  </a:t>
            </a:r>
            <a:endParaRPr lang="en-US" sz="3800" b="1" dirty="0">
              <a:solidFill>
                <a:srgbClr val="FFFFFF"/>
              </a:solidFill>
              <a:effectLst/>
              <a:latin typeface="Barlow Condensed SemiBold" panose="00000706000000000000" pitchFamily="2" charset="0"/>
            </a:endParaRPr>
          </a:p>
        </p:txBody>
      </p:sp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A7D1FE0E-4E22-1974-7711-620259D0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4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1C740D-15A9-B447-9222-9E93C2DE8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C1A4BC-AEC0-A2D4-A51B-F2EA1A07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426E7F12-BFD4-DB5F-6256-C550CF1DE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A76CAE3-C699-E8DB-ACF1-C6197C2F6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5D8BA7-E3B9-B66C-3A60-25CF1AA4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8" y="1109869"/>
            <a:ext cx="776361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Hvad vi håber på at I tager med herfra i dag</a:t>
            </a:r>
            <a:endParaRPr lang="da-DK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F1CDF4C-A0FD-7F82-62FB-B7D85C7E973D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1" u="none" strike="noStrike" kern="1200" cap="none" spc="0" normalizeH="0" baseline="0" noProof="0" dirty="0">
                <a:ln>
                  <a:noFill/>
                </a:ln>
                <a:solidFill>
                  <a:srgbClr val="E0EFFA"/>
                </a:solidFill>
                <a:effectLst/>
                <a:uLnTx/>
                <a:uFillTx/>
                <a:latin typeface="Barlow Semi Condensed Light" panose="00000406000000000000" pitchFamily="2" charset="0"/>
                <a:ea typeface="+mn-ea"/>
                <a:cs typeface="+mn-cs"/>
              </a:rPr>
              <a:t>14. november 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FF9C5D-DFB0-C717-6F34-906E44DCC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D2DE36-671E-6FC1-343A-7B01DACCF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C9EA4158-7658-05F5-87E3-D837447C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EFC3D-8B89-94EE-6901-8EEC95F9B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1F5DE51-69B3-AE5E-249B-51E8DE0510D5}"/>
              </a:ext>
            </a:extLst>
          </p:cNvPr>
          <p:cNvSpPr/>
          <p:nvPr/>
        </p:nvSpPr>
        <p:spPr>
          <a:xfrm>
            <a:off x="1352530" y="318635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står ved korsvej, hvor enkle løsninger ikke tilstrækkelige for at sikre det fremtidige fundament for helheden i Dansk travsport – bredden, ungdommen og eliten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BD46D438-49E9-9949-8D37-FC54F07C7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A459F431-5FFE-0BBC-7D8D-9CC17BA8C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1008F21-8DC4-448E-3B79-B819DE1930DE}"/>
              </a:ext>
            </a:extLst>
          </p:cNvPr>
          <p:cNvSpPr txBox="1">
            <a:spLocks/>
          </p:cNvSpPr>
          <p:nvPr/>
        </p:nvSpPr>
        <p:spPr>
          <a:xfrm>
            <a:off x="323294" y="234644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 SemiBold" panose="00000706000000000000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EN FORSTÅELSE FOR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911E748-8005-AC5C-D0FE-72904A910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11" y="-6668"/>
            <a:ext cx="687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D4472-984A-F5AC-340C-8FA67689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0C28F3E-F2EC-2E8D-DA6D-12A11937D913}"/>
              </a:ext>
            </a:extLst>
          </p:cNvPr>
          <p:cNvSpPr/>
          <p:nvPr/>
        </p:nvSpPr>
        <p:spPr>
          <a:xfrm>
            <a:off x="1352530" y="318635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sammen med svensk travsport, ATG og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har aftalt en ramme for en endelig løsning, der vil sikre et fundament der muliggør, at vi kan komme et meget bedre sted hen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544FFF7-E4F5-6517-1440-8B02652E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F2BC4E3C-2E69-D702-2303-346A8080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B5D9D77-29C0-2598-419F-C7614F6A8F39}"/>
              </a:ext>
            </a:extLst>
          </p:cNvPr>
          <p:cNvSpPr txBox="1">
            <a:spLocks/>
          </p:cNvSpPr>
          <p:nvPr/>
        </p:nvSpPr>
        <p:spPr>
          <a:xfrm>
            <a:off x="323295" y="545363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EN TRO PÅ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468C339-D564-6CBE-BFC7-735E987BA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136" y="-10"/>
            <a:ext cx="687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0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BBB07-9853-5010-EFA9-450B1870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B118F87-A49B-94B4-61D0-E249330EDA1D}"/>
              </a:ext>
            </a:extLst>
          </p:cNvPr>
          <p:cNvSpPr/>
          <p:nvPr/>
        </p:nvSpPr>
        <p:spPr>
          <a:xfrm>
            <a:off x="1352530" y="318635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det vi præsenterer i dag ikke er en DH beslutning – men at en samlet bestyrelse i DTC bortset fra Charlottenlund ved Peter Andersen har bakket op omkring, at en løsning og en ny ST aftale skal afsøges med afsæt i vision Øresund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FC87BA45-8EEF-8796-9755-FA35CC77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3BBCB00D-BAAE-ABB6-27C2-DF9758594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D2C080A-EB3F-0AAB-AF76-E46252A98737}"/>
              </a:ext>
            </a:extLst>
          </p:cNvPr>
          <p:cNvSpPr txBox="1">
            <a:spLocks/>
          </p:cNvSpPr>
          <p:nvPr/>
        </p:nvSpPr>
        <p:spPr>
          <a:xfrm>
            <a:off x="323295" y="545363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</a:b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j-ea"/>
                <a:cs typeface="+mj-cs"/>
              </a:rPr>
              <a:t>EN VIDEN OM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1AECFE-F7C5-3422-28FD-FBB5F1971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136" y="-10"/>
            <a:ext cx="687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4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600E69-0AA4-CBB8-CDDB-760A595FB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CCCED2E-300B-7FAA-AFE0-DD05783620AB}"/>
              </a:ext>
            </a:extLst>
          </p:cNvPr>
          <p:cNvSpPr/>
          <p:nvPr/>
        </p:nvSpPr>
        <p:spPr>
          <a:xfrm>
            <a:off x="1352529" y="5450156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det vi præsenterer i dag ikke er en DH beslutning – men at en samlet bestyrelse i DTC bortset fra Charlottenlund ved Peter Andersen har bakket op omkring, at en løsning og en ny ST aftale skal afsøges med afsæt i vision Øresund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B9D27365-F8ED-AEA5-80CD-291AAC77D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1043241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Billede 2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6A412EC5-A6AD-A534-7645-D2D51FB92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348BCAA-F75E-FE45-917C-1562C1DF5CE7}"/>
              </a:ext>
            </a:extLst>
          </p:cNvPr>
          <p:cNvSpPr txBox="1">
            <a:spLocks/>
          </p:cNvSpPr>
          <p:nvPr/>
        </p:nvSpPr>
        <p:spPr>
          <a:xfrm>
            <a:off x="216762" y="-793265"/>
            <a:ext cx="10668000" cy="233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Hvad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håber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på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at 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tager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med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herfra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 SemiBold" panose="00000706000000000000" pitchFamily="2" charset="0"/>
                <a:ea typeface="+mj-ea"/>
                <a:cs typeface="+mj-cs"/>
              </a:rPr>
              <a:t>dag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pitchFamily="2" charset="0"/>
              <a:ea typeface="+mj-ea"/>
              <a:cs typeface="+mj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5F39AD3-B3C0-AB88-AD22-87DE52048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136" y="-10"/>
            <a:ext cx="6877050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E2B9645-C383-CB9B-77E4-832A6956EA48}"/>
              </a:ext>
            </a:extLst>
          </p:cNvPr>
          <p:cNvSpPr txBox="1"/>
          <p:nvPr/>
        </p:nvSpPr>
        <p:spPr>
          <a:xfrm>
            <a:off x="4127586" y="4769921"/>
            <a:ext cx="2768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EN VIDEN OM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E05DCEA-5A9B-382D-7C29-DA986BCE2924}"/>
              </a:ext>
            </a:extLst>
          </p:cNvPr>
          <p:cNvSpPr/>
          <p:nvPr/>
        </p:nvSpPr>
        <p:spPr>
          <a:xfrm>
            <a:off x="1352528" y="3428990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sammen med svensk travsport, ATG og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Jägersro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 har aftalt en ramme for en endelig løsning, der vil sikre et fundament der muliggør, at vi kan komme et meget bedre sted hen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D338527-67CF-B7B3-E7B8-2B55C48731D6}"/>
              </a:ext>
            </a:extLst>
          </p:cNvPr>
          <p:cNvSpPr txBox="1"/>
          <p:nvPr/>
        </p:nvSpPr>
        <p:spPr>
          <a:xfrm>
            <a:off x="4273155" y="2740122"/>
            <a:ext cx="2768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EN TRO PÅ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392D7C6-F0EC-373A-E41E-D86893F085EA}"/>
              </a:ext>
            </a:extLst>
          </p:cNvPr>
          <p:cNvSpPr txBox="1"/>
          <p:nvPr/>
        </p:nvSpPr>
        <p:spPr>
          <a:xfrm>
            <a:off x="3526113" y="763793"/>
            <a:ext cx="380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EN FORSTÅELSE FOR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596DA93-E668-1BD5-45C4-AC64874C68C6}"/>
              </a:ext>
            </a:extLst>
          </p:cNvPr>
          <p:cNvSpPr/>
          <p:nvPr/>
        </p:nvSpPr>
        <p:spPr>
          <a:xfrm>
            <a:off x="1352530" y="1409308"/>
            <a:ext cx="8609529" cy="1275549"/>
          </a:xfrm>
          <a:prstGeom prst="rect">
            <a:avLst/>
          </a:prstGeom>
          <a:solidFill>
            <a:srgbClr val="E0EFF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B4DFED">
                    <a:lumMod val="10000"/>
                  </a:srgb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- At vi står ved korsvej, hvor enkle løsninger ikke tilstrækkelige for at sikre det fremtidige fundament for helheden i Dansk travsport – bredden, ungdommen og eliten </a:t>
            </a:r>
          </a:p>
        </p:txBody>
      </p:sp>
    </p:spTree>
    <p:extLst>
      <p:ext uri="{BB962C8B-B14F-4D97-AF65-F5344CB8AC3E}">
        <p14:creationId xmlns:p14="http://schemas.microsoft.com/office/powerpoint/2010/main" val="308315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B6A29-3A12-CD5A-C677-0D1308FC7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DC718C-D5DC-98E2-A4F6-AA1A6DA54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 descr="Et billede, der indeholder udendørs, græs, Tøjle, hovedtøj&#10;&#10;AI-genereret indhold kan være ukorrekt.">
            <a:extLst>
              <a:ext uri="{FF2B5EF4-FFF2-40B4-BE49-F238E27FC236}">
                <a16:creationId xmlns:a16="http://schemas.microsoft.com/office/drawing/2014/main" id="{70FC5A0B-B519-BDC7-2B1E-A27095BF6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23298" b="11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F06A68-1CD8-9B7F-FBBE-7FAB249C9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9AE24D-B2C4-F26D-8156-949054CE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18" y="1342781"/>
            <a:ext cx="8056912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da-DK" sz="60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Handlingsplan 2030</a:t>
            </a:r>
            <a:br>
              <a:rPr lang="da-DK" sz="60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Baggrund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Mål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Indsatser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  <a:t>Proces</a:t>
            </a:r>
            <a:br>
              <a:rPr lang="da-DK" sz="2200" b="1" noProof="0" dirty="0">
                <a:solidFill>
                  <a:srgbClr val="E0EFFA"/>
                </a:solidFill>
                <a:latin typeface="Barlow Condensed SemiBold" panose="00000706000000000000" pitchFamily="2" charset="0"/>
              </a:rPr>
            </a:br>
            <a:endParaRPr lang="da-DK" sz="2200" b="1" noProof="0" dirty="0">
              <a:solidFill>
                <a:srgbClr val="E0EFFA"/>
              </a:solidFill>
              <a:effectLst/>
              <a:latin typeface="Barlow Condensed SemiBold" panose="00000706000000000000" pitchFamily="2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3CA99C7-7E1E-4C20-8D33-340060E6E1EC}"/>
              </a:ext>
            </a:extLst>
          </p:cNvPr>
          <p:cNvSpPr/>
          <p:nvPr/>
        </p:nvSpPr>
        <p:spPr>
          <a:xfrm>
            <a:off x="926167" y="4885074"/>
            <a:ext cx="6838349" cy="141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1" u="none" strike="noStrike" kern="1200" cap="none" spc="0" normalizeH="0" baseline="0" noProof="0" dirty="0">
              <a:ln>
                <a:noFill/>
              </a:ln>
              <a:solidFill>
                <a:srgbClr val="B4DFED"/>
              </a:solidFill>
              <a:effectLst/>
              <a:uLnTx/>
              <a:uFillTx/>
              <a:latin typeface="Barlow Semi Condensed Light" panose="00000406000000000000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97534E-45BE-A98C-841C-2AF5FEEA5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24EEA0-FCB0-5ED9-68FA-B106A3FB0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407EF9B6-6D9C-DA1C-6951-31A301DA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2D4A7-6D94-9A4F-5196-BE28E01CD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F19459C-4541-47ED-BC81-0F43F2F0D34F}"/>
              </a:ext>
            </a:extLst>
          </p:cNvPr>
          <p:cNvSpPr/>
          <p:nvPr/>
        </p:nvSpPr>
        <p:spPr>
          <a:xfrm>
            <a:off x="0" y="0"/>
            <a:ext cx="13085685" cy="685799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099CDE-0177-D64A-8FC8-2139EB02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3172"/>
            <a:ext cx="9877801" cy="1483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HESTESPORTEN HAR HAFT ET HISTORISK PROBLEMATISK </a:t>
            </a:r>
            <a:b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</a:br>
            <a:r>
              <a:rPr lang="da-DK" sz="3200" b="1" kern="100" dirty="0">
                <a:solidFill>
                  <a:schemeClr val="accent6">
                    <a:lumMod val="10000"/>
                  </a:schemeClr>
                </a:solidFill>
                <a:latin typeface="Barlow Condensed SemiBold" panose="00000706000000000000" pitchFamily="2" charset="0"/>
                <a:cs typeface="Times New Roman" panose="02020603050405020304" pitchFamily="18" charset="0"/>
              </a:rPr>
              <a:t>FORLØB DE SENESTE MANGE ÅR </a:t>
            </a:r>
            <a:endParaRPr lang="da-DK" sz="3200" b="1" dirty="0">
              <a:solidFill>
                <a:schemeClr val="accent6">
                  <a:lumMod val="10000"/>
                </a:schemeClr>
              </a:solidFill>
              <a:latin typeface="Barlow Condensed SemiBold" panose="00000706000000000000" pitchFamily="2" charset="0"/>
            </a:endParaRPr>
          </a:p>
        </p:txBody>
      </p:sp>
      <p:pic>
        <p:nvPicPr>
          <p:cNvPr id="6" name="Billede 5" descr="Et billede, der indeholder logo, clipart, silhuet&#10;&#10;Automatisk genereret beskrivelse">
            <a:extLst>
              <a:ext uri="{FF2B5EF4-FFF2-40B4-BE49-F238E27FC236}">
                <a16:creationId xmlns:a16="http://schemas.microsoft.com/office/drawing/2014/main" id="{F2BC5C9B-6134-4CDC-E50B-99E7EDB1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5539362"/>
            <a:ext cx="812801" cy="81280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359B0387-392A-5159-F918-F4B34AF05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A30D9C4-E2B9-56AD-4102-59F734AD2B1B}"/>
              </a:ext>
            </a:extLst>
          </p:cNvPr>
          <p:cNvSpPr/>
          <p:nvPr/>
        </p:nvSpPr>
        <p:spPr>
          <a:xfrm>
            <a:off x="701566" y="1601580"/>
            <a:ext cx="8915400" cy="9820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VÆDDELØBSSPORTEN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F494205-47C6-6451-3970-57B8BEC85BCB}"/>
              </a:ext>
            </a:extLst>
          </p:cNvPr>
          <p:cNvSpPr/>
          <p:nvPr/>
        </p:nvSpPr>
        <p:spPr>
          <a:xfrm>
            <a:off x="701565" y="2766445"/>
            <a:ext cx="8915400" cy="3140380"/>
          </a:xfrm>
          <a:prstGeom prst="rect">
            <a:avLst/>
          </a:prstGeom>
          <a:solidFill>
            <a:srgbClr val="E0E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20F0502020204030204" pitchFamily="2" charset="0"/>
                <a:ea typeface="+mn-ea"/>
                <a:cs typeface="+mn-cs"/>
              </a:rPr>
              <a:t>Tilbagegang på de fleste fronter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20F0502020204030204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Færre aktive udøvere og hesteejere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Fald i publikums og medie interesse – dog aktuel fremgang rent publikumsmæssigt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Mgl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. vækst i spilindtægter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Kulturministeriets reduktion og omlægning af støtte til sporten – 2027 er en trussel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rPr>
              <a:t>Presset økonomi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Barlow Light" panose="00000400000000000000" pitchFamily="2" charset="0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C675760-0EB9-92FD-8B7E-EED838C60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570"/>
          <a:stretch/>
        </p:blipFill>
        <p:spPr>
          <a:xfrm>
            <a:off x="9712736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3248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2">
      <a:dk1>
        <a:sysClr val="windowText" lastClr="000000"/>
      </a:dk1>
      <a:lt1>
        <a:sysClr val="window" lastClr="FFFFFF"/>
      </a:lt1>
      <a:dk2>
        <a:srgbClr val="004C14"/>
      </a:dk2>
      <a:lt2>
        <a:srgbClr val="E3DED1"/>
      </a:lt2>
      <a:accent1>
        <a:srgbClr val="B4DFED"/>
      </a:accent1>
      <a:accent2>
        <a:srgbClr val="B4DFED"/>
      </a:accent2>
      <a:accent3>
        <a:srgbClr val="B4DFED"/>
      </a:accent3>
      <a:accent4>
        <a:srgbClr val="029676"/>
      </a:accent4>
      <a:accent5>
        <a:srgbClr val="B4DFED"/>
      </a:accent5>
      <a:accent6>
        <a:srgbClr val="B4DFED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17364</TotalTime>
  <Words>1384</Words>
  <Application>Microsoft Office PowerPoint</Application>
  <PresentationFormat>Widescreen</PresentationFormat>
  <Paragraphs>144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7" baseType="lpstr">
      <vt:lpstr> barlow light</vt:lpstr>
      <vt:lpstr>Aptos</vt:lpstr>
      <vt:lpstr>Arial</vt:lpstr>
      <vt:lpstr>Barlow</vt:lpstr>
      <vt:lpstr>Barlow </vt:lpstr>
      <vt:lpstr>Barlow Bold</vt:lpstr>
      <vt:lpstr>Barlow Condensed</vt:lpstr>
      <vt:lpstr>Barlow Condensed SemiBold</vt:lpstr>
      <vt:lpstr>Barlow Light</vt:lpstr>
      <vt:lpstr>Barlow Semi Condensed Light</vt:lpstr>
      <vt:lpstr>Calibri</vt:lpstr>
      <vt:lpstr>Office-tema</vt:lpstr>
      <vt:lpstr>Orienteringsmøde for alle i Dansk Hestevæddeløbsport</vt:lpstr>
      <vt:lpstr>DAGSORDEN</vt:lpstr>
      <vt:lpstr>Hvad vi håber på at I tager med herfra i dag</vt:lpstr>
      <vt:lpstr>PowerPoint-præsentation</vt:lpstr>
      <vt:lpstr>PowerPoint-præsentation</vt:lpstr>
      <vt:lpstr>PowerPoint-præsentation</vt:lpstr>
      <vt:lpstr>PowerPoint-præsentation</vt:lpstr>
      <vt:lpstr>Handlingsplan 2030 Baggrund Mål Indsatser Proces </vt:lpstr>
      <vt:lpstr>HESTESPORTEN HAR HAFT ET HISTORISK PROBLEMATISK  FORLØB DE SENESTE MANGE ÅR </vt:lpstr>
      <vt:lpstr>KOMMERCIELT OG ORGANISATORISK HAR VI DESVÆRRE IKKE GEARET OS TIL NUTIDENS KRAV </vt:lpstr>
      <vt:lpstr>FUNDAMENTET ER ALT ANDET END ROBUST – UDFORDRINGERNE STÅR I KØ </vt:lpstr>
      <vt:lpstr>HANDLINGSPLANEN ER MOTIVERET AF SÅVEL EN DEFENSIV SOM EN OFFENSIV TILGANG</vt:lpstr>
      <vt:lpstr>AMBITIONERNE FORVENTES REALISERET IGENNEM 3 HOVEDINDSATSER</vt:lpstr>
      <vt:lpstr>ST AFTALEN Baggrund Det nordiske perspektiv Spilmarkedet </vt:lpstr>
      <vt:lpstr>Den eksisterende ST aftale hviler på et grundlag, hvor vi ikke har leveret </vt:lpstr>
      <vt:lpstr>Den 8. oktober har vi først et 1-1 møde med ST formand Anders Källström og senere med de nordiske lande og ATG</vt:lpstr>
      <vt:lpstr>PowerPoint-præsentation</vt:lpstr>
      <vt:lpstr>Ultimo oktober/primo November nikkede styregruppen og DTCs bestyrelse til “drømmen”</vt:lpstr>
      <vt:lpstr>Drømmen – Vision Øresund foldet ud</vt:lpstr>
      <vt:lpstr>Drømmen – vision Øresund tilfører mange fordele</vt:lpstr>
      <vt:lpstr>Uanset ærgerlige konsekvenser for DTS/Charlottenlund er det håbet, at DTS kan se mulighederne  </vt:lpstr>
      <vt:lpstr>NÆSTE SKRIDT </vt:lpstr>
      <vt:lpstr>Hvad skal der ske herfra </vt:lpstr>
      <vt:lpstr>SPØRGSMÅL? </vt:lpstr>
      <vt:lpstr>VI RIDER OG KØRER FREMTIDEN I MØDE MED EN TRO PÅ OG EN OPTIMISME OM AT VI ER PÅ RETTE VEJ - OG UANSET UDFORDRINGER UNDERVEJS – SÅ SKAL OG VIL VI KOMME I MÅL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Jakob Worm Bisfort</dc:creator>
  <cp:lastModifiedBy>Stig Holst Hartwig</cp:lastModifiedBy>
  <cp:revision>246</cp:revision>
  <dcterms:created xsi:type="dcterms:W3CDTF">2023-09-04T12:01:36Z</dcterms:created>
  <dcterms:modified xsi:type="dcterms:W3CDTF">2025-11-14T16:36:23Z</dcterms:modified>
</cp:coreProperties>
</file>